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70" r:id="rId3"/>
    <p:sldId id="271" r:id="rId4"/>
    <p:sldId id="272" r:id="rId5"/>
    <p:sldId id="273" r:id="rId6"/>
    <p:sldId id="261" r:id="rId7"/>
    <p:sldId id="263" r:id="rId8"/>
    <p:sldId id="274" r:id="rId9"/>
    <p:sldId id="275" r:id="rId10"/>
    <p:sldId id="276" r:id="rId11"/>
    <p:sldId id="278" r:id="rId12"/>
    <p:sldId id="279" r:id="rId13"/>
    <p:sldId id="280" r:id="rId14"/>
    <p:sldId id="281" r:id="rId15"/>
    <p:sldId id="282" r:id="rId16"/>
    <p:sldId id="284" r:id="rId17"/>
    <p:sldId id="283" r:id="rId18"/>
    <p:sldId id="285" r:id="rId19"/>
    <p:sldId id="286" r:id="rId20"/>
    <p:sldId id="277" r:id="rId21"/>
    <p:sldId id="287" r:id="rId22"/>
    <p:sldId id="288" r:id="rId23"/>
    <p:sldId id="289" r:id="rId24"/>
    <p:sldId id="290" r:id="rId25"/>
    <p:sldId id="292" r:id="rId26"/>
    <p:sldId id="293" r:id="rId27"/>
    <p:sldId id="294" r:id="rId28"/>
    <p:sldId id="295" r:id="rId29"/>
    <p:sldId id="296" r:id="rId30"/>
    <p:sldId id="297" r:id="rId31"/>
    <p:sldId id="298" r:id="rId32"/>
    <p:sldId id="299" r:id="rId33"/>
    <p:sldId id="300" r:id="rId34"/>
    <p:sldId id="301" r:id="rId35"/>
    <p:sldId id="302" r:id="rId36"/>
    <p:sldId id="262" r:id="rId37"/>
  </p:sldIdLst>
  <p:sldSz cx="12192000" cy="685800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B69"/>
    <a:srgbClr val="E1894D"/>
    <a:srgbClr val="DE7C3A"/>
    <a:srgbClr val="CC6722"/>
    <a:srgbClr val="AF9B8D"/>
    <a:srgbClr val="BCCAE2"/>
    <a:srgbClr val="94A9D0"/>
    <a:srgbClr val="A4B7D8"/>
    <a:srgbClr val="7994C5"/>
    <a:srgbClr val="5E7F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32" autoAdjust="0"/>
  </p:normalViewPr>
  <p:slideViewPr>
    <p:cSldViewPr snapToGrid="0">
      <p:cViewPr varScale="1">
        <p:scale>
          <a:sx n="82" d="100"/>
          <a:sy n="82" d="100"/>
        </p:scale>
        <p:origin x="133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 smtClean="0"/>
              <a:t>Kattintson ide az alcím mintájának szerkesztéséhez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0767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779470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40702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442381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72717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0941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9526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323489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98969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09699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63251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87EA81-8859-4623-AB8B-AB4C21923ED7}" type="datetimeFigureOut">
              <a:rPr lang="hu-HU" smtClean="0"/>
              <a:t>2020. 10. 10.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1D681C-C29A-4536-BBCE-C5611859D1D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44345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microsoft.com/office/2007/relationships/hdphoto" Target="../media/hdphoto1.wdp"/><Relationship Id="rId7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slide" Target="slide3.xml"/><Relationship Id="rId11" Type="http://schemas.openxmlformats.org/officeDocument/2006/relationships/slide" Target="slide36.xml"/><Relationship Id="rId5" Type="http://schemas.openxmlformats.org/officeDocument/2006/relationships/image" Target="../media/image2.png"/><Relationship Id="rId10" Type="http://schemas.openxmlformats.org/officeDocument/2006/relationships/slide" Target="slide6.xml"/><Relationship Id="rId4" Type="http://schemas.openxmlformats.org/officeDocument/2006/relationships/slide" Target="slide2.xml"/><Relationship Id="rId9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microsoft.com/office/2007/relationships/hdphoto" Target="../media/hdphoto1.wdp"/><Relationship Id="rId7" Type="http://schemas.openxmlformats.org/officeDocument/2006/relationships/slide" Target="slide4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2.png"/><Relationship Id="rId4" Type="http://schemas.openxmlformats.org/officeDocument/2006/relationships/slide" Target="slide2.xml"/><Relationship Id="rId9" Type="http://schemas.openxmlformats.org/officeDocument/2006/relationships/slide" Target="slide6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microsoft.com/office/2007/relationships/hdphoto" Target="../media/hdphoto1.wdp"/><Relationship Id="rId7" Type="http://schemas.openxmlformats.org/officeDocument/2006/relationships/slide" Target="slide5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image" Target="../media/image2.png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" Target="slide23.xml"/><Relationship Id="rId3" Type="http://schemas.microsoft.com/office/2007/relationships/hdphoto" Target="../media/hdphoto1.wdp"/><Relationship Id="rId7" Type="http://schemas.openxmlformats.org/officeDocument/2006/relationships/slide" Target="slide7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5" Type="http://schemas.openxmlformats.org/officeDocument/2006/relationships/image" Target="../media/image2.png"/><Relationship Id="rId10" Type="http://schemas.openxmlformats.org/officeDocument/2006/relationships/slide" Target="slide6.xml"/><Relationship Id="rId4" Type="http://schemas.openxmlformats.org/officeDocument/2006/relationships/slide" Target="slide2.xml"/><Relationship Id="rId9" Type="http://schemas.openxmlformats.org/officeDocument/2006/relationships/slide" Target="slide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7.jpeg"/><Relationship Id="rId3" Type="http://schemas.microsoft.com/office/2007/relationships/hdphoto" Target="../media/hdphoto1.wdp"/><Relationship Id="rId7" Type="http://schemas.openxmlformats.org/officeDocument/2006/relationships/slide" Target="slide4.xml"/><Relationship Id="rId12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image" Target="../media/image5.jpeg"/><Relationship Id="rId5" Type="http://schemas.openxmlformats.org/officeDocument/2006/relationships/image" Target="../media/image2.png"/><Relationship Id="rId10" Type="http://schemas.openxmlformats.org/officeDocument/2006/relationships/image" Target="../media/image4.jpeg"/><Relationship Id="rId4" Type="http://schemas.openxmlformats.org/officeDocument/2006/relationships/slide" Target="slide2.xml"/><Relationship Id="rId9" Type="http://schemas.openxmlformats.org/officeDocument/2006/relationships/image" Target="../media/image3.jpeg"/><Relationship Id="rId14" Type="http://schemas.openxmlformats.org/officeDocument/2006/relationships/slide" Target="slide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2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6.xml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7" Type="http://schemas.openxmlformats.org/officeDocument/2006/relationships/slide" Target="slide4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2.xml"/><Relationship Id="rId6" Type="http://schemas.openxmlformats.org/officeDocument/2006/relationships/slide" Target="slide8.xml"/><Relationship Id="rId5" Type="http://schemas.openxmlformats.org/officeDocument/2006/relationships/slide" Target="slide11.xml"/><Relationship Id="rId4" Type="http://schemas.openxmlformats.org/officeDocument/2006/relationships/slide" Target="slide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slide" Target="slide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4.xml"/><Relationship Id="rId4" Type="http://schemas.openxmlformats.org/officeDocument/2006/relationships/slide" Target="slide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5" Type="http://schemas.openxmlformats.org/officeDocument/2006/relationships/slide" Target="slide24.xml"/><Relationship Id="rId4" Type="http://schemas.openxmlformats.org/officeDocument/2006/relationships/slide" Target="slide2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2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slide" Target="slide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églalap 6"/>
          <p:cNvSpPr/>
          <p:nvPr/>
        </p:nvSpPr>
        <p:spPr>
          <a:xfrm>
            <a:off x="-1556" y="-8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ffectLst>
            <a:outerShdw blurRad="50800" dist="50800" dir="5400000" sx="101000" sy="101000" algn="ctr" rotWithShape="0">
              <a:schemeClr val="tx1">
                <a:lumMod val="65000"/>
                <a:lumOff val="35000"/>
                <a:alpha val="35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11" name="Csoportba foglalás 10"/>
          <p:cNvGrpSpPr/>
          <p:nvPr/>
        </p:nvGrpSpPr>
        <p:grpSpPr>
          <a:xfrm>
            <a:off x="6203774" y="1166427"/>
            <a:ext cx="4453462" cy="4679053"/>
            <a:chOff x="6203774" y="1166427"/>
            <a:chExt cx="4453462" cy="4679053"/>
          </a:xfrm>
        </p:grpSpPr>
        <p:pic>
          <p:nvPicPr>
            <p:cNvPr id="12" name="Kép 11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56" l="0" r="9955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34237" y="2357435"/>
              <a:ext cx="2191117" cy="21431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</p:pic>
        <p:grpSp>
          <p:nvGrpSpPr>
            <p:cNvPr id="13" name="Csoportba foglalás 12"/>
            <p:cNvGrpSpPr/>
            <p:nvPr/>
          </p:nvGrpSpPr>
          <p:grpSpPr>
            <a:xfrm>
              <a:off x="6203774" y="1166427"/>
              <a:ext cx="4453462" cy="4679053"/>
              <a:chOff x="6203774" y="1166427"/>
              <a:chExt cx="4453462" cy="4679053"/>
            </a:xfrm>
          </p:grpSpPr>
          <p:sp>
            <p:nvSpPr>
              <p:cNvPr id="14" name="Téglalap 13"/>
              <p:cNvSpPr/>
              <p:nvPr/>
            </p:nvSpPr>
            <p:spPr>
              <a:xfrm>
                <a:off x="6203774" y="1166427"/>
                <a:ext cx="4204049" cy="11910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cap="none" spc="0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Köszöntünk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15" name="Téglalap 14"/>
              <p:cNvSpPr/>
              <p:nvPr/>
            </p:nvSpPr>
            <p:spPr>
              <a:xfrm>
                <a:off x="6203774" y="4829817"/>
                <a:ext cx="4453462" cy="10156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az „Orlay”-</a:t>
                </a:r>
                <a:r>
                  <a:rPr lang="hu-HU" sz="6000" b="1" dirty="0" err="1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ban</a:t>
                </a:r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!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</p:grpSp>
      </p:grpSp>
      <p:grpSp>
        <p:nvGrpSpPr>
          <p:cNvPr id="16" name="Csoportba foglalás 15"/>
          <p:cNvGrpSpPr/>
          <p:nvPr/>
        </p:nvGrpSpPr>
        <p:grpSpPr>
          <a:xfrm>
            <a:off x="-7842782" y="0"/>
            <a:ext cx="12192000" cy="6858000"/>
            <a:chOff x="0" y="-2"/>
            <a:chExt cx="12192000" cy="6858000"/>
          </a:xfrm>
        </p:grpSpPr>
        <p:grpSp>
          <p:nvGrpSpPr>
            <p:cNvPr id="17" name="Csoportba foglalás 16"/>
            <p:cNvGrpSpPr/>
            <p:nvPr/>
          </p:nvGrpSpPr>
          <p:grpSpPr>
            <a:xfrm>
              <a:off x="0" y="-2"/>
              <a:ext cx="12192000" cy="6858000"/>
              <a:chOff x="0" y="0"/>
              <a:chExt cx="10761785" cy="6858000"/>
            </a:xfrm>
          </p:grpSpPr>
          <p:sp>
            <p:nvSpPr>
              <p:cNvPr id="20" name="Téglalap 19"/>
              <p:cNvSpPr/>
              <p:nvPr/>
            </p:nvSpPr>
            <p:spPr>
              <a:xfrm>
                <a:off x="0" y="0"/>
                <a:ext cx="10761785" cy="6858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50800" dir="5400000" sx="101000" sy="101000" algn="ctr" rotWithShape="0">
                  <a:schemeClr val="tx1">
                    <a:lumMod val="65000"/>
                    <a:lumOff val="35000"/>
                    <a:alpha val="3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21" name="Szabadkézi sokszög 20"/>
              <p:cNvSpPr>
                <a:spLocks noChangeAspect="1"/>
              </p:cNvSpPr>
              <p:nvPr/>
            </p:nvSpPr>
            <p:spPr>
              <a:xfrm>
                <a:off x="9584393" y="2240998"/>
                <a:ext cx="1177392" cy="2376000"/>
              </a:xfrm>
              <a:custGeom>
                <a:avLst/>
                <a:gdLst>
                  <a:gd name="connsiteX0" fmla="*/ 1069850 w 1069850"/>
                  <a:gd name="connsiteY0" fmla="*/ 0 h 2158975"/>
                  <a:gd name="connsiteX1" fmla="*/ 1069850 w 1069850"/>
                  <a:gd name="connsiteY1" fmla="*/ 2158975 h 2158975"/>
                  <a:gd name="connsiteX2" fmla="*/ 969576 w 1069850"/>
                  <a:gd name="connsiteY2" fmla="*/ 2153911 h 2158975"/>
                  <a:gd name="connsiteX3" fmla="*/ 0 w 1069850"/>
                  <a:gd name="connsiteY3" fmla="*/ 1079487 h 2158975"/>
                  <a:gd name="connsiteX4" fmla="*/ 969576 w 1069850"/>
                  <a:gd name="connsiteY4" fmla="*/ 5063 h 21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9850" h="2158975">
                    <a:moveTo>
                      <a:pt x="1069850" y="0"/>
                    </a:moveTo>
                    <a:lnTo>
                      <a:pt x="1069850" y="2158975"/>
                    </a:lnTo>
                    <a:lnTo>
                      <a:pt x="969576" y="2153911"/>
                    </a:lnTo>
                    <a:cubicBezTo>
                      <a:pt x="424979" y="2098605"/>
                      <a:pt x="0" y="1638676"/>
                      <a:pt x="0" y="1079487"/>
                    </a:cubicBezTo>
                    <a:cubicBezTo>
                      <a:pt x="0" y="520298"/>
                      <a:pt x="424979" y="60370"/>
                      <a:pt x="969576" y="5063"/>
                    </a:cubicBezTo>
                    <a:close/>
                  </a:path>
                </a:pathLst>
              </a:custGeom>
              <a:solidFill>
                <a:srgbClr val="FF7C8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>
                  <a:solidFill>
                    <a:schemeClr val="bg1"/>
                  </a:solidFill>
                </a:endParaRPr>
              </a:p>
            </p:txBody>
          </p:sp>
          <p:sp>
            <p:nvSpPr>
              <p:cNvPr id="22" name="Szövegdoboz 21">
                <a:hlinkClick r:id="rId4" action="ppaction://hlinksldjump"/>
              </p:cNvPr>
              <p:cNvSpPr txBox="1"/>
              <p:nvPr/>
            </p:nvSpPr>
            <p:spPr>
              <a:xfrm rot="16200000">
                <a:off x="9053956" y="3167388"/>
                <a:ext cx="2761488" cy="5232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800" b="1" dirty="0" smtClean="0">
                    <a:solidFill>
                      <a:schemeClr val="bg1"/>
                    </a:solidFill>
                    <a:latin typeface="Monotype Corsiva" panose="03010101010201010101" pitchFamily="66" charset="0"/>
                  </a:rPr>
                  <a:t>Intézményünk</a:t>
                </a:r>
                <a:endParaRPr lang="hu-HU" sz="2800" b="1" dirty="0">
                  <a:solidFill>
                    <a:schemeClr val="bg1"/>
                  </a:solidFill>
                  <a:latin typeface="Monotype Corsiva" panose="03010101010201010101" pitchFamily="66" charset="0"/>
                </a:endParaRPr>
              </a:p>
            </p:txBody>
          </p:sp>
        </p:grpSp>
        <p:pic>
          <p:nvPicPr>
            <p:cNvPr id="18" name="Kép 1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4394508" y="548996"/>
              <a:ext cx="6949811" cy="5760000"/>
            </a:xfrm>
            <a:prstGeom prst="rect">
              <a:avLst/>
            </a:prstGeom>
          </p:spPr>
        </p:pic>
        <p:sp>
          <p:nvSpPr>
            <p:cNvPr id="19" name="Akciógomb: Kezdő dia 18">
              <a:hlinkClick r:id="" action="ppaction://hlinkshowjump?jump=firstslide" highlightClick="1"/>
            </p:cNvPr>
            <p:cNvSpPr/>
            <p:nvPr/>
          </p:nvSpPr>
          <p:spPr>
            <a:xfrm>
              <a:off x="4394508" y="6034495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sp>
        <p:nvSpPr>
          <p:cNvPr id="29" name="Akciógomb: Kezdő dia 28">
            <a:hlinkClick r:id="" action="ppaction://hlinkshowjump?jump=firstslide" highlightClick="1"/>
          </p:cNvPr>
          <p:cNvSpPr/>
          <p:nvPr/>
        </p:nvSpPr>
        <p:spPr>
          <a:xfrm>
            <a:off x="-3372598" y="6115567"/>
            <a:ext cx="562668" cy="549002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grpSp>
        <p:nvGrpSpPr>
          <p:cNvPr id="58" name="Csoportba foglalás 57"/>
          <p:cNvGrpSpPr/>
          <p:nvPr/>
        </p:nvGrpSpPr>
        <p:grpSpPr>
          <a:xfrm>
            <a:off x="-8666875" y="0"/>
            <a:ext cx="12192000" cy="6858000"/>
            <a:chOff x="-7630146" y="0"/>
            <a:chExt cx="12192000" cy="6858000"/>
          </a:xfrm>
        </p:grpSpPr>
        <p:sp>
          <p:nvSpPr>
            <p:cNvPr id="26" name="Téglalap 25"/>
            <p:cNvSpPr/>
            <p:nvPr/>
          </p:nvSpPr>
          <p:spPr>
            <a:xfrm>
              <a:off x="-7630146" y="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7" name="Szabadkézi sokszög 26"/>
            <p:cNvSpPr>
              <a:spLocks noChangeAspect="1"/>
            </p:cNvSpPr>
            <p:nvPr/>
          </p:nvSpPr>
          <p:spPr>
            <a:xfrm>
              <a:off x="3227989" y="2240998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28" name="Szövegdoboz 27">
              <a:hlinkClick r:id="rId6" action="ppaction://hlinksldjump"/>
            </p:cNvPr>
            <p:cNvSpPr txBox="1"/>
            <p:nvPr/>
          </p:nvSpPr>
          <p:spPr>
            <a:xfrm rot="16200000">
              <a:off x="2810555" y="3167388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30" name="Szövegdoboz 29"/>
            <p:cNvSpPr txBox="1"/>
            <p:nvPr/>
          </p:nvSpPr>
          <p:spPr>
            <a:xfrm>
              <a:off x="-3372598" y="566824"/>
              <a:ext cx="6600587" cy="5355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omic Sans MS" panose="030F0702030302020204" pitchFamily="66" charset="0"/>
                </a:rPr>
                <a:t>1921-ben alapított iskolánk a megye és a város kereskedelmi, vendéglátói és idegenforgalmi képzésének bázisiskolája volt a múltban és a jelenben egyaránt. Megújult intézményünk jelentős tradíciókkal rendelkezik az idegen nyelvi oktatásban és a gyakorlat orientált szakképzésben. </a:t>
              </a:r>
              <a:endParaRPr lang="hu-HU" dirty="0" smtClean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Intézményünk jogelődjét 1921-ben hozták létre. 1921 és 1940 között Állami Négy évfolyamú Női Felsőkereskedelmi Iskola néven működött. A kereskedelmi szakmunkásképzés 1954/55-ös tanévben indult. A szakmunkásképző és a szakközépiskola összevonására 1976 január 1-jén került sor. A jelenlegi épületbe 1982-ben költöztünk, és ekkor indult el a vendéglátóipari szakközépiskolai képzés is, melynek népszerűsége azóta is töretlen.</a:t>
              </a:r>
            </a:p>
            <a:p>
              <a:endParaRPr lang="hu-HU" dirty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Iskolánk profilja 1989-ben az idegenforgalmi, 1991-ben a külkereskedelmi képzéssel bővült. A kéttannyelvű idegenforgalmi szakközépiskolai képzés beindításával új fejezet kezdődött iskolánk életében. </a:t>
              </a:r>
            </a:p>
          </p:txBody>
        </p:sp>
      </p:grpSp>
      <p:grpSp>
        <p:nvGrpSpPr>
          <p:cNvPr id="31" name="Csoportba foglalás 30"/>
          <p:cNvGrpSpPr/>
          <p:nvPr/>
        </p:nvGrpSpPr>
        <p:grpSpPr>
          <a:xfrm>
            <a:off x="-9465359" y="-21"/>
            <a:ext cx="12192000" cy="6858000"/>
            <a:chOff x="-1537684" y="-4"/>
            <a:chExt cx="12192000" cy="6858000"/>
          </a:xfrm>
        </p:grpSpPr>
        <p:grpSp>
          <p:nvGrpSpPr>
            <p:cNvPr id="32" name="Csoportba foglalás 31"/>
            <p:cNvGrpSpPr/>
            <p:nvPr/>
          </p:nvGrpSpPr>
          <p:grpSpPr>
            <a:xfrm>
              <a:off x="-1537684" y="-4"/>
              <a:ext cx="12192000" cy="6858000"/>
              <a:chOff x="1" y="-82296"/>
              <a:chExt cx="12192000" cy="6858000"/>
            </a:xfrm>
          </p:grpSpPr>
          <p:sp>
            <p:nvSpPr>
              <p:cNvPr id="36" name="Téglalap 35"/>
              <p:cNvSpPr/>
              <p:nvPr/>
            </p:nvSpPr>
            <p:spPr>
              <a:xfrm>
                <a:off x="1" y="-82296"/>
                <a:ext cx="12192000" cy="6858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50800" dir="5400000" sx="101000" sy="101000" algn="ctr" rotWithShape="0">
                  <a:schemeClr val="tx1">
                    <a:lumMod val="65000"/>
                    <a:lumOff val="35000"/>
                    <a:alpha val="3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37" name="Szabadkézi sokszög 36"/>
              <p:cNvSpPr>
                <a:spLocks noChangeAspect="1"/>
              </p:cNvSpPr>
              <p:nvPr/>
            </p:nvSpPr>
            <p:spPr>
              <a:xfrm>
                <a:off x="10858136" y="2158702"/>
                <a:ext cx="1333865" cy="2376000"/>
              </a:xfrm>
              <a:custGeom>
                <a:avLst/>
                <a:gdLst>
                  <a:gd name="connsiteX0" fmla="*/ 1069850 w 1069850"/>
                  <a:gd name="connsiteY0" fmla="*/ 0 h 2158975"/>
                  <a:gd name="connsiteX1" fmla="*/ 1069850 w 1069850"/>
                  <a:gd name="connsiteY1" fmla="*/ 2158975 h 2158975"/>
                  <a:gd name="connsiteX2" fmla="*/ 969576 w 1069850"/>
                  <a:gd name="connsiteY2" fmla="*/ 2153911 h 2158975"/>
                  <a:gd name="connsiteX3" fmla="*/ 0 w 1069850"/>
                  <a:gd name="connsiteY3" fmla="*/ 1079487 h 2158975"/>
                  <a:gd name="connsiteX4" fmla="*/ 969576 w 1069850"/>
                  <a:gd name="connsiteY4" fmla="*/ 5063 h 21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9850" h="2158975">
                    <a:moveTo>
                      <a:pt x="1069850" y="0"/>
                    </a:moveTo>
                    <a:lnTo>
                      <a:pt x="1069850" y="2158975"/>
                    </a:lnTo>
                    <a:lnTo>
                      <a:pt x="969576" y="2153911"/>
                    </a:lnTo>
                    <a:cubicBezTo>
                      <a:pt x="424979" y="2098605"/>
                      <a:pt x="0" y="1638676"/>
                      <a:pt x="0" y="1079487"/>
                    </a:cubicBezTo>
                    <a:cubicBezTo>
                      <a:pt x="0" y="520298"/>
                      <a:pt x="424979" y="60370"/>
                      <a:pt x="969576" y="5063"/>
                    </a:cubicBezTo>
                    <a:close/>
                  </a:path>
                </a:pathLst>
              </a:custGeom>
              <a:solidFill>
                <a:srgbClr val="FFC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>
                  <a:solidFill>
                    <a:schemeClr val="bg1"/>
                  </a:solidFill>
                </a:endParaRPr>
              </a:p>
            </p:txBody>
          </p:sp>
          <p:sp>
            <p:nvSpPr>
              <p:cNvPr id="38" name="Szövegdoboz 37">
                <a:hlinkClick r:id="rId7" action="ppaction://hlinksldjump"/>
              </p:cNvPr>
              <p:cNvSpPr txBox="1"/>
              <p:nvPr/>
            </p:nvSpPr>
            <p:spPr>
              <a:xfrm rot="16200000">
                <a:off x="10440702" y="3085092"/>
                <a:ext cx="2761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800" b="1" dirty="0" smtClean="0">
                    <a:solidFill>
                      <a:schemeClr val="bg1"/>
                    </a:solidFill>
                    <a:latin typeface="Monotype Corsiva" panose="03010101010201010101" pitchFamily="66" charset="0"/>
                  </a:rPr>
                  <a:t>Képzéseink</a:t>
                </a:r>
                <a:endParaRPr lang="hu-HU" sz="2800" b="1" dirty="0">
                  <a:solidFill>
                    <a:schemeClr val="bg1"/>
                  </a:solidFill>
                  <a:latin typeface="Monotype Corsiva" panose="03010101010201010101" pitchFamily="66" charset="0"/>
                </a:endParaRPr>
              </a:p>
            </p:txBody>
          </p:sp>
        </p:grpSp>
        <p:sp>
          <p:nvSpPr>
            <p:cNvPr id="33" name="Lekerekített téglalap 32"/>
            <p:cNvSpPr/>
            <p:nvPr/>
          </p:nvSpPr>
          <p:spPr>
            <a:xfrm>
              <a:off x="4497355" y="1833177"/>
              <a:ext cx="3573625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  <a:hlinkClick r:id="rId8" action="ppaction://hlinksldjump"/>
                </a:rPr>
                <a:t>Technikum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34" name="Lekerekített téglalap 33"/>
            <p:cNvSpPr/>
            <p:nvPr/>
          </p:nvSpPr>
          <p:spPr>
            <a:xfrm>
              <a:off x="4497355" y="3783371"/>
              <a:ext cx="3573625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</a:rPr>
                <a:t>Szakképzés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35" name="Akciógomb: Kezdő dia 34">
              <a:hlinkClick r:id="" action="ppaction://hlinkshowjump?jump=firstslide" highlightClick="1"/>
            </p:cNvPr>
            <p:cNvSpPr/>
            <p:nvPr/>
          </p:nvSpPr>
          <p:spPr>
            <a:xfrm>
              <a:off x="2586884" y="6034494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39" name="Csoportba foglalás 38"/>
          <p:cNvGrpSpPr/>
          <p:nvPr/>
        </p:nvGrpSpPr>
        <p:grpSpPr>
          <a:xfrm>
            <a:off x="-10275841" y="-12"/>
            <a:ext cx="12192000" cy="6858000"/>
            <a:chOff x="-2306526" y="-8"/>
            <a:chExt cx="12192000" cy="6858000"/>
          </a:xfrm>
        </p:grpSpPr>
        <p:grpSp>
          <p:nvGrpSpPr>
            <p:cNvPr id="40" name="Csoportba foglalás 39"/>
            <p:cNvGrpSpPr/>
            <p:nvPr/>
          </p:nvGrpSpPr>
          <p:grpSpPr>
            <a:xfrm>
              <a:off x="-2306526" y="-8"/>
              <a:ext cx="12192000" cy="6858000"/>
              <a:chOff x="1" y="-82296"/>
              <a:chExt cx="12192000" cy="6858000"/>
            </a:xfrm>
          </p:grpSpPr>
          <p:sp>
            <p:nvSpPr>
              <p:cNvPr id="42" name="Téglalap 41"/>
              <p:cNvSpPr/>
              <p:nvPr/>
            </p:nvSpPr>
            <p:spPr>
              <a:xfrm>
                <a:off x="1" y="-82296"/>
                <a:ext cx="12192000" cy="6858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50800" dir="5400000" sx="101000" sy="101000" algn="ctr" rotWithShape="0">
                  <a:schemeClr val="tx1">
                    <a:lumMod val="65000"/>
                    <a:lumOff val="35000"/>
                    <a:alpha val="3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43" name="Szabadkézi sokszög 42"/>
              <p:cNvSpPr>
                <a:spLocks noChangeAspect="1"/>
              </p:cNvSpPr>
              <p:nvPr/>
            </p:nvSpPr>
            <p:spPr>
              <a:xfrm>
                <a:off x="10858136" y="2158702"/>
                <a:ext cx="1333865" cy="2376000"/>
              </a:xfrm>
              <a:custGeom>
                <a:avLst/>
                <a:gdLst>
                  <a:gd name="connsiteX0" fmla="*/ 1069850 w 1069850"/>
                  <a:gd name="connsiteY0" fmla="*/ 0 h 2158975"/>
                  <a:gd name="connsiteX1" fmla="*/ 1069850 w 1069850"/>
                  <a:gd name="connsiteY1" fmla="*/ 2158975 h 2158975"/>
                  <a:gd name="connsiteX2" fmla="*/ 969576 w 1069850"/>
                  <a:gd name="connsiteY2" fmla="*/ 2153911 h 2158975"/>
                  <a:gd name="connsiteX3" fmla="*/ 0 w 1069850"/>
                  <a:gd name="connsiteY3" fmla="*/ 1079487 h 2158975"/>
                  <a:gd name="connsiteX4" fmla="*/ 969576 w 1069850"/>
                  <a:gd name="connsiteY4" fmla="*/ 5063 h 21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9850" h="2158975">
                    <a:moveTo>
                      <a:pt x="1069850" y="0"/>
                    </a:moveTo>
                    <a:lnTo>
                      <a:pt x="1069850" y="2158975"/>
                    </a:lnTo>
                    <a:lnTo>
                      <a:pt x="969576" y="2153911"/>
                    </a:lnTo>
                    <a:cubicBezTo>
                      <a:pt x="424979" y="2098605"/>
                      <a:pt x="0" y="1638676"/>
                      <a:pt x="0" y="1079487"/>
                    </a:cubicBezTo>
                    <a:cubicBezTo>
                      <a:pt x="0" y="520298"/>
                      <a:pt x="424979" y="60370"/>
                      <a:pt x="969576" y="5063"/>
                    </a:cubicBezTo>
                    <a:close/>
                  </a:path>
                </a:pathLst>
              </a:custGeom>
              <a:solidFill>
                <a:srgbClr val="33CCC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>
                  <a:solidFill>
                    <a:schemeClr val="bg1"/>
                  </a:solidFill>
                </a:endParaRPr>
              </a:p>
            </p:txBody>
          </p:sp>
          <p:sp>
            <p:nvSpPr>
              <p:cNvPr id="44" name="Szövegdoboz 43">
                <a:hlinkClick r:id="rId9" action="ppaction://hlinksldjump"/>
              </p:cNvPr>
              <p:cNvSpPr txBox="1"/>
              <p:nvPr/>
            </p:nvSpPr>
            <p:spPr>
              <a:xfrm rot="16200000">
                <a:off x="10440702" y="3085092"/>
                <a:ext cx="2761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800" b="1" dirty="0" smtClean="0">
                    <a:solidFill>
                      <a:schemeClr val="bg1"/>
                    </a:solidFill>
                    <a:latin typeface="Monotype Corsiva" panose="03010101010201010101" pitchFamily="66" charset="0"/>
                  </a:rPr>
                  <a:t>Galéria</a:t>
                </a:r>
                <a:endParaRPr lang="hu-HU" sz="2800" b="1" dirty="0">
                  <a:solidFill>
                    <a:schemeClr val="bg1"/>
                  </a:solidFill>
                  <a:latin typeface="Monotype Corsiva" panose="03010101010201010101" pitchFamily="66" charset="0"/>
                </a:endParaRPr>
              </a:p>
            </p:txBody>
          </p:sp>
        </p:grpSp>
        <p:sp>
          <p:nvSpPr>
            <p:cNvPr id="41" name="Akciógomb: Kezdő dia 40">
              <a:hlinkClick r:id="" action="ppaction://hlinkshowjump?jump=firstslide" highlightClick="1"/>
            </p:cNvPr>
            <p:cNvSpPr/>
            <p:nvPr/>
          </p:nvSpPr>
          <p:spPr>
            <a:xfrm>
              <a:off x="1873506" y="5922128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56" name="Csoportba foglalás 55"/>
          <p:cNvGrpSpPr/>
          <p:nvPr/>
        </p:nvGrpSpPr>
        <p:grpSpPr>
          <a:xfrm>
            <a:off x="-11043223" y="-6"/>
            <a:ext cx="12192000" cy="6858000"/>
            <a:chOff x="-9848624" y="-6"/>
            <a:chExt cx="12192000" cy="6858000"/>
          </a:xfrm>
        </p:grpSpPr>
        <p:sp>
          <p:nvSpPr>
            <p:cNvPr id="50" name="Téglalap 49"/>
            <p:cNvSpPr/>
            <p:nvPr/>
          </p:nvSpPr>
          <p:spPr>
            <a:xfrm>
              <a:off x="-9848624" y="-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1" name="Szabadkézi sokszög 50"/>
            <p:cNvSpPr>
              <a:spLocks noChangeAspect="1"/>
            </p:cNvSpPr>
            <p:nvPr/>
          </p:nvSpPr>
          <p:spPr>
            <a:xfrm>
              <a:off x="1009511" y="224099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52" name="Szövegdoboz 51">
              <a:hlinkClick r:id="rId10" action="ppaction://hlinksldjump"/>
            </p:cNvPr>
            <p:cNvSpPr txBox="1"/>
            <p:nvPr/>
          </p:nvSpPr>
          <p:spPr>
            <a:xfrm rot="16200000">
              <a:off x="630461" y="316738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53" name="Szövegdoboz 52"/>
            <p:cNvSpPr txBox="1"/>
            <p:nvPr/>
          </p:nvSpPr>
          <p:spPr>
            <a:xfrm>
              <a:off x="-6283399" y="597447"/>
              <a:ext cx="7156233" cy="56630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sz="3800" b="1" dirty="0">
                  <a:latin typeface="Monotype Corsiva" panose="03010101010201010101" pitchFamily="66" charset="0"/>
                </a:rPr>
                <a:t>M</a:t>
              </a:r>
              <a:r>
                <a:rPr lang="hu-HU" sz="3800" b="1" dirty="0" smtClean="0">
                  <a:latin typeface="Monotype Corsiva" panose="03010101010201010101" pitchFamily="66" charset="0"/>
                </a:rPr>
                <a:t>egbízott igazgató: </a:t>
              </a:r>
            </a:p>
            <a:p>
              <a:r>
                <a:rPr lang="hu-HU" sz="3800" dirty="0" smtClean="0">
                  <a:latin typeface="Monotype Corsiva" panose="03010101010201010101" pitchFamily="66" charset="0"/>
                </a:rPr>
                <a:t>Dr. </a:t>
              </a:r>
              <a:r>
                <a:rPr lang="hu-HU" sz="3800" dirty="0" err="1" smtClean="0">
                  <a:latin typeface="Monotype Corsiva" panose="03010101010201010101" pitchFamily="66" charset="0"/>
                </a:rPr>
                <a:t>Sárayné</a:t>
              </a:r>
              <a:r>
                <a:rPr lang="hu-HU" sz="3800" dirty="0" smtClean="0">
                  <a:latin typeface="Monotype Corsiva" panose="03010101010201010101" pitchFamily="66" charset="0"/>
                </a:rPr>
                <a:t> Süle Gabriella</a:t>
              </a:r>
            </a:p>
            <a:p>
              <a:pPr>
                <a:spcBef>
                  <a:spcPts val="1200"/>
                </a:spcBef>
                <a:spcAft>
                  <a:spcPts val="1200"/>
                </a:spcAft>
              </a:pPr>
              <a:r>
                <a:rPr lang="hu-HU" sz="3800" b="1" dirty="0" smtClean="0">
                  <a:latin typeface="Monotype Corsiva" panose="03010101010201010101" pitchFamily="66" charset="0"/>
                </a:rPr>
                <a:t>OM azonosító: </a:t>
              </a:r>
              <a:r>
                <a:rPr lang="hu-HU" sz="3800" dirty="0" smtClean="0">
                  <a:latin typeface="Monotype Corsiva" panose="03010101010201010101" pitchFamily="66" charset="0"/>
                </a:rPr>
                <a:t>203062</a:t>
              </a:r>
            </a:p>
            <a:p>
              <a:pPr>
                <a:spcAft>
                  <a:spcPts val="1200"/>
                </a:spcAft>
              </a:pPr>
              <a:r>
                <a:rPr lang="hu-HU" sz="3800" b="1" dirty="0" smtClean="0">
                  <a:latin typeface="Monotype Corsiva" panose="03010101010201010101" pitchFamily="66" charset="0"/>
                </a:rPr>
                <a:t>Cím: </a:t>
              </a:r>
              <a:br>
                <a:rPr lang="hu-HU" sz="3800" b="1" dirty="0" smtClean="0">
                  <a:latin typeface="Monotype Corsiva" panose="03010101010201010101" pitchFamily="66" charset="0"/>
                </a:rPr>
              </a:br>
              <a:r>
                <a:rPr lang="hu-HU" sz="3800" dirty="0" smtClean="0">
                  <a:latin typeface="Monotype Corsiva" panose="03010101010201010101" pitchFamily="66" charset="0"/>
                </a:rPr>
                <a:t>9700 Szombathely, Nagykar utca 1-3.</a:t>
              </a:r>
            </a:p>
            <a:p>
              <a:pPr>
                <a:spcAft>
                  <a:spcPts val="1200"/>
                </a:spcAft>
              </a:pPr>
              <a:r>
                <a:rPr lang="hu-HU" sz="3800" b="1" dirty="0" smtClean="0">
                  <a:latin typeface="Monotype Corsiva" panose="03010101010201010101" pitchFamily="66" charset="0"/>
                </a:rPr>
                <a:t>Telefonszám: </a:t>
              </a:r>
              <a:r>
                <a:rPr lang="hu-HU" sz="3800" dirty="0" smtClean="0">
                  <a:latin typeface="Monotype Corsiva" panose="03010101010201010101" pitchFamily="66" charset="0"/>
                </a:rPr>
                <a:t>+36 (94) 312 375</a:t>
              </a:r>
            </a:p>
            <a:p>
              <a:r>
                <a:rPr lang="hu-HU" sz="3800" b="1" dirty="0" smtClean="0">
                  <a:latin typeface="Monotype Corsiva" panose="03010101010201010101" pitchFamily="66" charset="0"/>
                </a:rPr>
                <a:t>E-mail cím: </a:t>
              </a:r>
              <a:br>
                <a:rPr lang="hu-HU" sz="3800" b="1" dirty="0" smtClean="0">
                  <a:latin typeface="Monotype Corsiva" panose="03010101010201010101" pitchFamily="66" charset="0"/>
                </a:rPr>
              </a:br>
              <a:r>
                <a:rPr lang="hu-HU" sz="3800" dirty="0" smtClean="0">
                  <a:latin typeface="Monotype Corsiva" panose="03010101010201010101" pitchFamily="66" charset="0"/>
                </a:rPr>
                <a:t>iskola@keri-szhely.sulinet.hu</a:t>
              </a:r>
            </a:p>
            <a:p>
              <a:endParaRPr lang="hu-HU" dirty="0"/>
            </a:p>
          </p:txBody>
        </p:sp>
        <p:sp>
          <p:nvSpPr>
            <p:cNvPr id="54" name="Akciógomb: Vissza vagy Előző 53">
              <a:hlinkClick r:id="rId11" action="ppaction://hlinksldjump" highlightClick="1"/>
            </p:cNvPr>
            <p:cNvSpPr/>
            <p:nvPr/>
          </p:nvSpPr>
          <p:spPr>
            <a:xfrm>
              <a:off x="332834" y="6014764"/>
              <a:ext cx="540000" cy="540000"/>
            </a:xfrm>
            <a:prstGeom prst="actionButtonBackPrevious">
              <a:avLst/>
            </a:prstGeom>
            <a:gradFill>
              <a:gsLst>
                <a:gs pos="0">
                  <a:schemeClr val="accent3">
                    <a:lumMod val="110000"/>
                    <a:satMod val="105000"/>
                    <a:tint val="67000"/>
                    <a:alpha val="4000"/>
                  </a:schemeClr>
                </a:gs>
                <a:gs pos="50000">
                  <a:schemeClr val="accent3">
                    <a:lumMod val="105000"/>
                    <a:satMod val="103000"/>
                    <a:tint val="73000"/>
                  </a:schemeClr>
                </a:gs>
                <a:gs pos="100000">
                  <a:schemeClr val="accent3">
                    <a:lumMod val="105000"/>
                    <a:satMod val="109000"/>
                    <a:tint val="81000"/>
                  </a:schemeClr>
                </a:gs>
              </a:gsLst>
            </a:gradFill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5" name="Akciógomb: Kezdő dia 54">
              <a:hlinkClick r:id="" action="ppaction://hlinkshowjump?jump=firstslide" highlightClick="1"/>
            </p:cNvPr>
            <p:cNvSpPr/>
            <p:nvPr/>
          </p:nvSpPr>
          <p:spPr>
            <a:xfrm>
              <a:off x="-6280775" y="6010263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</p:spTree>
    <p:extLst>
      <p:ext uri="{BB962C8B-B14F-4D97-AF65-F5344CB8AC3E}">
        <p14:creationId xmlns:p14="http://schemas.microsoft.com/office/powerpoint/2010/main" val="1583726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soportba foglalás 35"/>
          <p:cNvGrpSpPr/>
          <p:nvPr/>
        </p:nvGrpSpPr>
        <p:grpSpPr>
          <a:xfrm>
            <a:off x="6203774" y="1166427"/>
            <a:ext cx="4453462" cy="4679053"/>
            <a:chOff x="6203774" y="1166427"/>
            <a:chExt cx="4453462" cy="4679053"/>
          </a:xfrm>
        </p:grpSpPr>
        <p:pic>
          <p:nvPicPr>
            <p:cNvPr id="37" name="Kép 36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56" l="0" r="9955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34237" y="2357435"/>
              <a:ext cx="2191117" cy="21431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</p:pic>
        <p:grpSp>
          <p:nvGrpSpPr>
            <p:cNvPr id="38" name="Csoportba foglalás 37"/>
            <p:cNvGrpSpPr/>
            <p:nvPr/>
          </p:nvGrpSpPr>
          <p:grpSpPr>
            <a:xfrm>
              <a:off x="6203774" y="1166427"/>
              <a:ext cx="4453462" cy="4679053"/>
              <a:chOff x="6203774" y="1166427"/>
              <a:chExt cx="4453462" cy="4679053"/>
            </a:xfrm>
          </p:grpSpPr>
          <p:sp>
            <p:nvSpPr>
              <p:cNvPr id="39" name="Téglalap 38"/>
              <p:cNvSpPr/>
              <p:nvPr/>
            </p:nvSpPr>
            <p:spPr>
              <a:xfrm>
                <a:off x="6203774" y="1166427"/>
                <a:ext cx="4204049" cy="11910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cap="none" spc="0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Köszöntünk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40" name="Téglalap 39"/>
              <p:cNvSpPr/>
              <p:nvPr/>
            </p:nvSpPr>
            <p:spPr>
              <a:xfrm>
                <a:off x="6203774" y="4829817"/>
                <a:ext cx="4453462" cy="10156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az „Orlay”-</a:t>
                </a:r>
                <a:r>
                  <a:rPr lang="hu-HU" sz="6000" b="1" dirty="0" err="1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ban</a:t>
                </a:r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!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</p:grpSp>
      </p:grpSp>
      <p:grpSp>
        <p:nvGrpSpPr>
          <p:cNvPr id="6" name="Csoportba foglalás 5"/>
          <p:cNvGrpSpPr/>
          <p:nvPr/>
        </p:nvGrpSpPr>
        <p:grpSpPr>
          <a:xfrm>
            <a:off x="-7673100" y="0"/>
            <a:ext cx="12192000" cy="6858000"/>
            <a:chOff x="-7673100" y="-3"/>
            <a:chExt cx="12192000" cy="6858000"/>
          </a:xfrm>
        </p:grpSpPr>
        <p:grpSp>
          <p:nvGrpSpPr>
            <p:cNvPr id="5" name="Csoportba foglalás 4"/>
            <p:cNvGrpSpPr/>
            <p:nvPr/>
          </p:nvGrpSpPr>
          <p:grpSpPr>
            <a:xfrm>
              <a:off x="-7673100" y="-3"/>
              <a:ext cx="12192000" cy="6858000"/>
              <a:chOff x="-7673100" y="-2"/>
              <a:chExt cx="12192000" cy="6858000"/>
            </a:xfrm>
          </p:grpSpPr>
          <p:grpSp>
            <p:nvGrpSpPr>
              <p:cNvPr id="13" name="Csoportba foglalás 12"/>
              <p:cNvGrpSpPr/>
              <p:nvPr/>
            </p:nvGrpSpPr>
            <p:grpSpPr>
              <a:xfrm>
                <a:off x="-7673100" y="-2"/>
                <a:ext cx="12192000" cy="6858000"/>
                <a:chOff x="-6772987" y="0"/>
                <a:chExt cx="10761785" cy="6858000"/>
              </a:xfrm>
            </p:grpSpPr>
            <p:sp>
              <p:nvSpPr>
                <p:cNvPr id="4" name="Téglalap 3"/>
                <p:cNvSpPr/>
                <p:nvPr/>
              </p:nvSpPr>
              <p:spPr>
                <a:xfrm>
                  <a:off x="-6772987" y="0"/>
                  <a:ext cx="10761785" cy="6858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50800" dir="5400000" sx="101000" sy="101000" algn="ctr" rotWithShape="0">
                    <a:schemeClr val="tx1">
                      <a:lumMod val="65000"/>
                      <a:lumOff val="35000"/>
                      <a:alpha val="35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/>
                </a:p>
              </p:txBody>
            </p:sp>
            <p:sp>
              <p:nvSpPr>
                <p:cNvPr id="10" name="Szabadkézi sokszög 9"/>
                <p:cNvSpPr>
                  <a:spLocks noChangeAspect="1"/>
                </p:cNvSpPr>
                <p:nvPr/>
              </p:nvSpPr>
              <p:spPr>
                <a:xfrm>
                  <a:off x="2811406" y="2240998"/>
                  <a:ext cx="1177392" cy="2376000"/>
                </a:xfrm>
                <a:custGeom>
                  <a:avLst/>
                  <a:gdLst>
                    <a:gd name="connsiteX0" fmla="*/ 1069850 w 1069850"/>
                    <a:gd name="connsiteY0" fmla="*/ 0 h 2158975"/>
                    <a:gd name="connsiteX1" fmla="*/ 1069850 w 1069850"/>
                    <a:gd name="connsiteY1" fmla="*/ 2158975 h 2158975"/>
                    <a:gd name="connsiteX2" fmla="*/ 969576 w 1069850"/>
                    <a:gd name="connsiteY2" fmla="*/ 2153911 h 2158975"/>
                    <a:gd name="connsiteX3" fmla="*/ 0 w 1069850"/>
                    <a:gd name="connsiteY3" fmla="*/ 1079487 h 2158975"/>
                    <a:gd name="connsiteX4" fmla="*/ 969576 w 1069850"/>
                    <a:gd name="connsiteY4" fmla="*/ 5063 h 2158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69850" h="2158975">
                      <a:moveTo>
                        <a:pt x="1069850" y="0"/>
                      </a:moveTo>
                      <a:lnTo>
                        <a:pt x="1069850" y="2158975"/>
                      </a:lnTo>
                      <a:lnTo>
                        <a:pt x="969576" y="2153911"/>
                      </a:lnTo>
                      <a:cubicBezTo>
                        <a:pt x="424979" y="2098605"/>
                        <a:pt x="0" y="1638676"/>
                        <a:pt x="0" y="1079487"/>
                      </a:cubicBezTo>
                      <a:cubicBezTo>
                        <a:pt x="0" y="520298"/>
                        <a:pt x="424979" y="60370"/>
                        <a:pt x="969576" y="5063"/>
                      </a:cubicBezTo>
                      <a:close/>
                    </a:path>
                  </a:pathLst>
                </a:custGeom>
                <a:solidFill>
                  <a:srgbClr val="FF7C8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" name="Szövegdoboz 10">
                  <a:hlinkClick r:id="rId4" action="ppaction://hlinksldjump"/>
                </p:cNvPr>
                <p:cNvSpPr txBox="1"/>
                <p:nvPr/>
              </p:nvSpPr>
              <p:spPr>
                <a:xfrm rot="16200000">
                  <a:off x="2280968" y="3167388"/>
                  <a:ext cx="2761488" cy="5232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hu-HU" sz="2800" b="1" dirty="0" smtClean="0">
                      <a:solidFill>
                        <a:schemeClr val="bg1"/>
                      </a:solidFill>
                      <a:latin typeface="Monotype Corsiva" panose="03010101010201010101" pitchFamily="66" charset="0"/>
                    </a:rPr>
                    <a:t>Intézményünk</a:t>
                  </a:r>
                  <a:endParaRPr lang="hu-HU" sz="2800" b="1" dirty="0">
                    <a:solidFill>
                      <a:schemeClr val="bg1"/>
                    </a:solidFill>
                    <a:latin typeface="Monotype Corsiva" panose="03010101010201010101" pitchFamily="66" charset="0"/>
                  </a:endParaRPr>
                </a:p>
              </p:txBody>
            </p:sp>
          </p:grpSp>
          <p:pic>
            <p:nvPicPr>
              <p:cNvPr id="2" name="Kép 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3278592" y="548996"/>
                <a:ext cx="6949811" cy="5760000"/>
              </a:xfrm>
              <a:prstGeom prst="rect">
                <a:avLst/>
              </a:prstGeom>
            </p:spPr>
          </p:pic>
        </p:grpSp>
        <p:sp>
          <p:nvSpPr>
            <p:cNvPr id="41" name="Akciógomb: Kezdő dia 40">
              <a:hlinkClick r:id="" action="ppaction://hlinkshowjump?jump=firstslide" highlightClick="1"/>
            </p:cNvPr>
            <p:cNvSpPr/>
            <p:nvPr/>
          </p:nvSpPr>
          <p:spPr>
            <a:xfrm>
              <a:off x="-3278592" y="6034496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3" name="Csoportba foglalás 2"/>
          <p:cNvGrpSpPr/>
          <p:nvPr/>
        </p:nvGrpSpPr>
        <p:grpSpPr>
          <a:xfrm>
            <a:off x="-8484575" y="0"/>
            <a:ext cx="12192000" cy="6858000"/>
            <a:chOff x="-2431208" y="1612892"/>
            <a:chExt cx="12192000" cy="6858000"/>
          </a:xfrm>
        </p:grpSpPr>
        <p:sp>
          <p:nvSpPr>
            <p:cNvPr id="42" name="Téglalap 41"/>
            <p:cNvSpPr/>
            <p:nvPr/>
          </p:nvSpPr>
          <p:spPr>
            <a:xfrm>
              <a:off x="-2431208" y="1612892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3" name="Szabadkézi sokszög 42"/>
            <p:cNvSpPr>
              <a:spLocks noChangeAspect="1"/>
            </p:cNvSpPr>
            <p:nvPr/>
          </p:nvSpPr>
          <p:spPr>
            <a:xfrm>
              <a:off x="8426927" y="3853890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44" name="Szövegdoboz 43">
              <a:hlinkClick r:id="rId6" action="ppaction://hlinksldjump"/>
            </p:cNvPr>
            <p:cNvSpPr txBox="1"/>
            <p:nvPr/>
          </p:nvSpPr>
          <p:spPr>
            <a:xfrm rot="16200000">
              <a:off x="8009493" y="4780280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45" name="Akciógomb: Kezdő dia 44">
              <a:hlinkClick r:id="" action="ppaction://hlinkshowjump?jump=firstslide" highlightClick="1"/>
            </p:cNvPr>
            <p:cNvSpPr/>
            <p:nvPr/>
          </p:nvSpPr>
          <p:spPr>
            <a:xfrm>
              <a:off x="1826340" y="7728459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6" name="Szövegdoboz 45"/>
            <p:cNvSpPr txBox="1"/>
            <p:nvPr/>
          </p:nvSpPr>
          <p:spPr>
            <a:xfrm>
              <a:off x="1826340" y="2179716"/>
              <a:ext cx="6600587" cy="5355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omic Sans MS" panose="030F0702030302020204" pitchFamily="66" charset="0"/>
                </a:rPr>
                <a:t>1921-ben alapított iskolánk a megye és a város kereskedelmi, vendéglátói és idegenforgalmi képzésének bázisiskolája volt a múltban és a jelenben egyaránt. Megújult intézményünk jelentős tradíciókkal rendelkezik az idegen nyelvi oktatásban és a gyakorlat orientált szakképzésben. </a:t>
              </a:r>
              <a:endParaRPr lang="hu-HU" dirty="0" smtClean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Intézményünk jogelődjét 1921-ben hozták létre. 1921 és 1940 között Állami Négy évfolyamú Női Felsőkereskedelmi Iskola néven működött. A kereskedelmi szakmunkásképzés 1954/55-ös tanévben indult. A szakmunkásképző és a szakközépiskola összevonására 1976 január 1-jén került sor. A jelenlegi épületbe 1982-ben költöztünk, és ekkor indult el a vendéglátóipari szakközépiskolai képzés is, melynek népszerűsége azóta is töretlen.</a:t>
              </a:r>
            </a:p>
            <a:p>
              <a:endParaRPr lang="hu-HU" dirty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Iskolánk profilja 1989-ben az idegenforgalmi, 1991-ben a külkereskedelmi képzéssel bővült. A kéttannyelvű idegenforgalmi szakközépiskolai képzés beindításával új fejezet kezdődött iskolánk életében. </a:t>
              </a:r>
            </a:p>
          </p:txBody>
        </p:sp>
      </p:grpSp>
      <p:grpSp>
        <p:nvGrpSpPr>
          <p:cNvPr id="24" name="Csoportba foglalás 23"/>
          <p:cNvGrpSpPr/>
          <p:nvPr/>
        </p:nvGrpSpPr>
        <p:grpSpPr>
          <a:xfrm>
            <a:off x="-9296050" y="2"/>
            <a:ext cx="12192000" cy="6858000"/>
            <a:chOff x="1" y="-82296"/>
            <a:chExt cx="12192000" cy="6858000"/>
          </a:xfrm>
        </p:grpSpPr>
        <p:sp>
          <p:nvSpPr>
            <p:cNvPr id="25" name="Téglalap 24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6" name="Szabadkézi sokszög 25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27" name="Szövegdoboz 26">
              <a:hlinkClick r:id="rId7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Képzéseink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8" name="Csoportba foglalás 27"/>
          <p:cNvGrpSpPr/>
          <p:nvPr/>
        </p:nvGrpSpPr>
        <p:grpSpPr>
          <a:xfrm>
            <a:off x="-10064892" y="2"/>
            <a:ext cx="12192000" cy="6858000"/>
            <a:chOff x="1" y="-82296"/>
            <a:chExt cx="12192000" cy="6858000"/>
          </a:xfrm>
        </p:grpSpPr>
        <p:sp>
          <p:nvSpPr>
            <p:cNvPr id="29" name="Téglalap 28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Szabadkézi sokszög 29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33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1" name="Szövegdoboz 30">
              <a:hlinkClick r:id="rId8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Galéria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32" name="Csoportba foglalás 31"/>
          <p:cNvGrpSpPr/>
          <p:nvPr/>
        </p:nvGrpSpPr>
        <p:grpSpPr>
          <a:xfrm>
            <a:off x="-10806002" y="0"/>
            <a:ext cx="12192000" cy="6858000"/>
            <a:chOff x="1" y="-82296"/>
            <a:chExt cx="12192000" cy="6858000"/>
          </a:xfrm>
        </p:grpSpPr>
        <p:sp>
          <p:nvSpPr>
            <p:cNvPr id="33" name="Téglalap 32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4" name="Szabadkézi sokszög 33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5" name="Szövegdoboz 34">
              <a:hlinkClick r:id="rId9" action="ppaction://hlinksldjump"/>
            </p:cNvPr>
            <p:cNvSpPr txBox="1"/>
            <p:nvPr/>
          </p:nvSpPr>
          <p:spPr>
            <a:xfrm rot="16200000">
              <a:off x="10479086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0207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0 L 0.63815 0.0032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901" y="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soportba foglalás 35"/>
          <p:cNvGrpSpPr/>
          <p:nvPr/>
        </p:nvGrpSpPr>
        <p:grpSpPr>
          <a:xfrm>
            <a:off x="6203774" y="1166427"/>
            <a:ext cx="4453462" cy="4679053"/>
            <a:chOff x="6203774" y="1166427"/>
            <a:chExt cx="4453462" cy="4679053"/>
          </a:xfrm>
        </p:grpSpPr>
        <p:pic>
          <p:nvPicPr>
            <p:cNvPr id="37" name="Kép 36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56" l="0" r="9955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34237" y="2357435"/>
              <a:ext cx="2191117" cy="21431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</p:pic>
        <p:grpSp>
          <p:nvGrpSpPr>
            <p:cNvPr id="38" name="Csoportba foglalás 37"/>
            <p:cNvGrpSpPr/>
            <p:nvPr/>
          </p:nvGrpSpPr>
          <p:grpSpPr>
            <a:xfrm>
              <a:off x="6203774" y="1166427"/>
              <a:ext cx="4453462" cy="4679053"/>
              <a:chOff x="6203774" y="1166427"/>
              <a:chExt cx="4453462" cy="4679053"/>
            </a:xfrm>
          </p:grpSpPr>
          <p:sp>
            <p:nvSpPr>
              <p:cNvPr id="39" name="Téglalap 38"/>
              <p:cNvSpPr/>
              <p:nvPr/>
            </p:nvSpPr>
            <p:spPr>
              <a:xfrm>
                <a:off x="6203774" y="1166427"/>
                <a:ext cx="4204049" cy="11910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cap="none" spc="0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Köszöntünk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40" name="Téglalap 39"/>
              <p:cNvSpPr/>
              <p:nvPr/>
            </p:nvSpPr>
            <p:spPr>
              <a:xfrm>
                <a:off x="6203774" y="4829817"/>
                <a:ext cx="4453462" cy="10156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az „Orlay”-</a:t>
                </a:r>
                <a:r>
                  <a:rPr lang="hu-HU" sz="6000" b="1" dirty="0" err="1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ban</a:t>
                </a:r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!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</p:grpSp>
      </p:grpSp>
      <p:grpSp>
        <p:nvGrpSpPr>
          <p:cNvPr id="6" name="Csoportba foglalás 5"/>
          <p:cNvGrpSpPr/>
          <p:nvPr/>
        </p:nvGrpSpPr>
        <p:grpSpPr>
          <a:xfrm>
            <a:off x="0" y="0"/>
            <a:ext cx="12192000" cy="6858000"/>
            <a:chOff x="0" y="-3"/>
            <a:chExt cx="12192000" cy="6858000"/>
          </a:xfrm>
        </p:grpSpPr>
        <p:grpSp>
          <p:nvGrpSpPr>
            <p:cNvPr id="5" name="Csoportba foglalás 4"/>
            <p:cNvGrpSpPr/>
            <p:nvPr/>
          </p:nvGrpSpPr>
          <p:grpSpPr>
            <a:xfrm>
              <a:off x="0" y="-3"/>
              <a:ext cx="12192000" cy="6858000"/>
              <a:chOff x="0" y="-2"/>
              <a:chExt cx="12192000" cy="6858000"/>
            </a:xfrm>
          </p:grpSpPr>
          <p:grpSp>
            <p:nvGrpSpPr>
              <p:cNvPr id="13" name="Csoportba foglalás 12"/>
              <p:cNvGrpSpPr/>
              <p:nvPr/>
            </p:nvGrpSpPr>
            <p:grpSpPr>
              <a:xfrm>
                <a:off x="0" y="-2"/>
                <a:ext cx="12192000" cy="6858000"/>
                <a:chOff x="0" y="0"/>
                <a:chExt cx="10761785" cy="6858000"/>
              </a:xfrm>
            </p:grpSpPr>
            <p:sp>
              <p:nvSpPr>
                <p:cNvPr id="4" name="Téglalap 3"/>
                <p:cNvSpPr/>
                <p:nvPr/>
              </p:nvSpPr>
              <p:spPr>
                <a:xfrm>
                  <a:off x="0" y="0"/>
                  <a:ext cx="10761785" cy="6858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50800" dir="5400000" sx="101000" sy="101000" algn="ctr" rotWithShape="0">
                    <a:schemeClr val="tx1">
                      <a:lumMod val="65000"/>
                      <a:lumOff val="35000"/>
                      <a:alpha val="35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/>
                </a:p>
              </p:txBody>
            </p:sp>
            <p:sp>
              <p:nvSpPr>
                <p:cNvPr id="10" name="Szabadkézi sokszög 9"/>
                <p:cNvSpPr>
                  <a:spLocks noChangeAspect="1"/>
                </p:cNvSpPr>
                <p:nvPr/>
              </p:nvSpPr>
              <p:spPr>
                <a:xfrm>
                  <a:off x="9584393" y="2240998"/>
                  <a:ext cx="1177392" cy="2376000"/>
                </a:xfrm>
                <a:custGeom>
                  <a:avLst/>
                  <a:gdLst>
                    <a:gd name="connsiteX0" fmla="*/ 1069850 w 1069850"/>
                    <a:gd name="connsiteY0" fmla="*/ 0 h 2158975"/>
                    <a:gd name="connsiteX1" fmla="*/ 1069850 w 1069850"/>
                    <a:gd name="connsiteY1" fmla="*/ 2158975 h 2158975"/>
                    <a:gd name="connsiteX2" fmla="*/ 969576 w 1069850"/>
                    <a:gd name="connsiteY2" fmla="*/ 2153911 h 2158975"/>
                    <a:gd name="connsiteX3" fmla="*/ 0 w 1069850"/>
                    <a:gd name="connsiteY3" fmla="*/ 1079487 h 2158975"/>
                    <a:gd name="connsiteX4" fmla="*/ 969576 w 1069850"/>
                    <a:gd name="connsiteY4" fmla="*/ 5063 h 2158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69850" h="2158975">
                      <a:moveTo>
                        <a:pt x="1069850" y="0"/>
                      </a:moveTo>
                      <a:lnTo>
                        <a:pt x="1069850" y="2158975"/>
                      </a:lnTo>
                      <a:lnTo>
                        <a:pt x="969576" y="2153911"/>
                      </a:lnTo>
                      <a:cubicBezTo>
                        <a:pt x="424979" y="2098605"/>
                        <a:pt x="0" y="1638676"/>
                        <a:pt x="0" y="1079487"/>
                      </a:cubicBezTo>
                      <a:cubicBezTo>
                        <a:pt x="0" y="520298"/>
                        <a:pt x="424979" y="60370"/>
                        <a:pt x="969576" y="5063"/>
                      </a:cubicBezTo>
                      <a:close/>
                    </a:path>
                  </a:pathLst>
                </a:custGeom>
                <a:solidFill>
                  <a:srgbClr val="FF7C8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" name="Szövegdoboz 10">
                  <a:hlinkClick r:id="rId4" action="ppaction://hlinksldjump"/>
                </p:cNvPr>
                <p:cNvSpPr txBox="1"/>
                <p:nvPr/>
              </p:nvSpPr>
              <p:spPr>
                <a:xfrm rot="16200000">
                  <a:off x="9053955" y="3167388"/>
                  <a:ext cx="2761488" cy="5232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hu-HU" sz="2800" b="1" dirty="0" smtClean="0">
                      <a:solidFill>
                        <a:schemeClr val="bg1"/>
                      </a:solidFill>
                      <a:latin typeface="Monotype Corsiva" panose="03010101010201010101" pitchFamily="66" charset="0"/>
                    </a:rPr>
                    <a:t>Intézményünk</a:t>
                  </a:r>
                  <a:endParaRPr lang="hu-HU" sz="2800" b="1" dirty="0">
                    <a:solidFill>
                      <a:schemeClr val="bg1"/>
                    </a:solidFill>
                    <a:latin typeface="Monotype Corsiva" panose="03010101010201010101" pitchFamily="66" charset="0"/>
                  </a:endParaRPr>
                </a:p>
              </p:txBody>
            </p:sp>
          </p:grpSp>
          <p:pic>
            <p:nvPicPr>
              <p:cNvPr id="2" name="Kép 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94508" y="548996"/>
                <a:ext cx="6949811" cy="5760000"/>
              </a:xfrm>
              <a:prstGeom prst="rect">
                <a:avLst/>
              </a:prstGeom>
            </p:spPr>
          </p:pic>
        </p:grpSp>
        <p:sp>
          <p:nvSpPr>
            <p:cNvPr id="41" name="Akciógomb: Kezdő dia 40">
              <a:hlinkClick r:id="" action="ppaction://hlinkshowjump?jump=firstslide" highlightClick="1"/>
            </p:cNvPr>
            <p:cNvSpPr/>
            <p:nvPr/>
          </p:nvSpPr>
          <p:spPr>
            <a:xfrm>
              <a:off x="4394508" y="6034496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3" name="Csoportba foglalás 2"/>
          <p:cNvGrpSpPr/>
          <p:nvPr/>
        </p:nvGrpSpPr>
        <p:grpSpPr>
          <a:xfrm>
            <a:off x="-8475674" y="-2"/>
            <a:ext cx="12192000" cy="6858000"/>
            <a:chOff x="-10059201" y="1612890"/>
            <a:chExt cx="12192000" cy="6858000"/>
          </a:xfrm>
        </p:grpSpPr>
        <p:sp>
          <p:nvSpPr>
            <p:cNvPr id="42" name="Téglalap 41"/>
            <p:cNvSpPr/>
            <p:nvPr/>
          </p:nvSpPr>
          <p:spPr>
            <a:xfrm>
              <a:off x="-10059201" y="1612890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3" name="Szabadkézi sokszög 42"/>
            <p:cNvSpPr>
              <a:spLocks noChangeAspect="1"/>
            </p:cNvSpPr>
            <p:nvPr/>
          </p:nvSpPr>
          <p:spPr>
            <a:xfrm>
              <a:off x="798934" y="3853888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44" name="Szövegdoboz 43"/>
            <p:cNvSpPr txBox="1"/>
            <p:nvPr/>
          </p:nvSpPr>
          <p:spPr>
            <a:xfrm rot="16200000">
              <a:off x="381500" y="4780278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45" name="Akciógomb: Kezdő dia 44">
              <a:hlinkClick r:id="" action="ppaction://hlinkshowjump?jump=firstslide" highlightClick="1"/>
            </p:cNvPr>
            <p:cNvSpPr/>
            <p:nvPr/>
          </p:nvSpPr>
          <p:spPr>
            <a:xfrm>
              <a:off x="-5801653" y="7728457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6" name="Szövegdoboz 45"/>
            <p:cNvSpPr txBox="1"/>
            <p:nvPr/>
          </p:nvSpPr>
          <p:spPr>
            <a:xfrm>
              <a:off x="-5801653" y="2179714"/>
              <a:ext cx="6600587" cy="5355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omic Sans MS" panose="030F0702030302020204" pitchFamily="66" charset="0"/>
                </a:rPr>
                <a:t>1921-ben alapított iskolánk a megye és a város kereskedelmi, vendéglátói és idegenforgalmi képzésének bázisiskolája volt a múltban és a jelenben egyaránt. Megújult intézményünk jelentős tradíciókkal rendelkezik az idegen nyelvi oktatásban és a gyakorlat orientált szakképzésben. </a:t>
              </a:r>
              <a:endParaRPr lang="hu-HU" dirty="0" smtClean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Intézményünk jogelődjét 1921-ben hozták létre. 1921 és 1940 között Állami Négy évfolyamú Női Felsőkereskedelmi Iskola néven működött. A kereskedelmi szakmunkásképzés 1954/55-ös tanévben indult. A szakmunkásképző és a szakközépiskola összevonására 1976 január 1-jén került sor. A jelenlegi épületbe 1982-ben költöztünk, és ekkor indult el a vendéglátóipari szakközépiskolai képzés is, melynek népszerűsége azóta is töretlen.</a:t>
              </a:r>
            </a:p>
            <a:p>
              <a:endParaRPr lang="hu-HU" dirty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Iskolánk profilja 1989-ben az idegenforgalmi, 1991-ben a külkereskedelmi képzéssel bővült. A kéttannyelvű idegenforgalmi szakközépiskolai képzés beindításával új fejezet kezdődött iskolánk életében. </a:t>
              </a:r>
            </a:p>
          </p:txBody>
        </p:sp>
      </p:grpSp>
      <p:grpSp>
        <p:nvGrpSpPr>
          <p:cNvPr id="24" name="Csoportba foglalás 23"/>
          <p:cNvGrpSpPr/>
          <p:nvPr/>
        </p:nvGrpSpPr>
        <p:grpSpPr>
          <a:xfrm>
            <a:off x="-9296050" y="2"/>
            <a:ext cx="12192000" cy="6858000"/>
            <a:chOff x="1" y="-82296"/>
            <a:chExt cx="12192000" cy="6858000"/>
          </a:xfrm>
        </p:grpSpPr>
        <p:sp>
          <p:nvSpPr>
            <p:cNvPr id="25" name="Téglalap 24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6" name="Szabadkézi sokszög 25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27" name="Szövegdoboz 26">
              <a:hlinkClick r:id="rId6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Képzéseink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8" name="Csoportba foglalás 27"/>
          <p:cNvGrpSpPr/>
          <p:nvPr/>
        </p:nvGrpSpPr>
        <p:grpSpPr>
          <a:xfrm>
            <a:off x="-10064892" y="2"/>
            <a:ext cx="12192000" cy="6858000"/>
            <a:chOff x="1" y="-82296"/>
            <a:chExt cx="12192000" cy="6858000"/>
          </a:xfrm>
        </p:grpSpPr>
        <p:sp>
          <p:nvSpPr>
            <p:cNvPr id="29" name="Téglalap 28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Szabadkézi sokszög 29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33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1" name="Szövegdoboz 30">
              <a:hlinkClick r:id="rId7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Galéria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32" name="Csoportba foglalás 31"/>
          <p:cNvGrpSpPr/>
          <p:nvPr/>
        </p:nvGrpSpPr>
        <p:grpSpPr>
          <a:xfrm>
            <a:off x="-10806002" y="0"/>
            <a:ext cx="12192000" cy="6858000"/>
            <a:chOff x="1" y="-82296"/>
            <a:chExt cx="12192000" cy="6858000"/>
          </a:xfrm>
        </p:grpSpPr>
        <p:sp>
          <p:nvSpPr>
            <p:cNvPr id="33" name="Téglalap 32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4" name="Szabadkézi sokszög 33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5" name="Szövegdoboz 34">
              <a:hlinkClick r:id="rId8" action="ppaction://hlinksldjump"/>
            </p:cNvPr>
            <p:cNvSpPr txBox="1"/>
            <p:nvPr/>
          </p:nvSpPr>
          <p:spPr>
            <a:xfrm rot="16200000">
              <a:off x="10479086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16580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9167E-6 0 L 0.63034 0.0004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1510" y="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soportba foglalás 35"/>
          <p:cNvGrpSpPr/>
          <p:nvPr/>
        </p:nvGrpSpPr>
        <p:grpSpPr>
          <a:xfrm>
            <a:off x="6203774" y="1166427"/>
            <a:ext cx="4453462" cy="4679053"/>
            <a:chOff x="6203774" y="1166427"/>
            <a:chExt cx="4453462" cy="4679053"/>
          </a:xfrm>
        </p:grpSpPr>
        <p:pic>
          <p:nvPicPr>
            <p:cNvPr id="37" name="Kép 36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56" l="0" r="9955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34237" y="2357435"/>
              <a:ext cx="2191117" cy="21431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</p:pic>
        <p:grpSp>
          <p:nvGrpSpPr>
            <p:cNvPr id="38" name="Csoportba foglalás 37"/>
            <p:cNvGrpSpPr/>
            <p:nvPr/>
          </p:nvGrpSpPr>
          <p:grpSpPr>
            <a:xfrm>
              <a:off x="6203774" y="1166427"/>
              <a:ext cx="4453462" cy="4679053"/>
              <a:chOff x="6203774" y="1166427"/>
              <a:chExt cx="4453462" cy="4679053"/>
            </a:xfrm>
          </p:grpSpPr>
          <p:sp>
            <p:nvSpPr>
              <p:cNvPr id="39" name="Téglalap 38"/>
              <p:cNvSpPr/>
              <p:nvPr/>
            </p:nvSpPr>
            <p:spPr>
              <a:xfrm>
                <a:off x="6203774" y="1166427"/>
                <a:ext cx="4204049" cy="11910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cap="none" spc="0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Köszöntünk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40" name="Téglalap 39"/>
              <p:cNvSpPr/>
              <p:nvPr/>
            </p:nvSpPr>
            <p:spPr>
              <a:xfrm>
                <a:off x="6203774" y="4829817"/>
                <a:ext cx="4453462" cy="10156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az „Orlay”-</a:t>
                </a:r>
                <a:r>
                  <a:rPr lang="hu-HU" sz="6000" b="1" dirty="0" err="1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ban</a:t>
                </a:r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!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</p:grpSp>
      </p:grpSp>
      <p:grpSp>
        <p:nvGrpSpPr>
          <p:cNvPr id="6" name="Csoportba foglalás 5"/>
          <p:cNvGrpSpPr/>
          <p:nvPr/>
        </p:nvGrpSpPr>
        <p:grpSpPr>
          <a:xfrm>
            <a:off x="0" y="0"/>
            <a:ext cx="12192000" cy="6858000"/>
            <a:chOff x="0" y="-3"/>
            <a:chExt cx="12192000" cy="6858000"/>
          </a:xfrm>
        </p:grpSpPr>
        <p:grpSp>
          <p:nvGrpSpPr>
            <p:cNvPr id="5" name="Csoportba foglalás 4"/>
            <p:cNvGrpSpPr/>
            <p:nvPr/>
          </p:nvGrpSpPr>
          <p:grpSpPr>
            <a:xfrm>
              <a:off x="0" y="-3"/>
              <a:ext cx="12192000" cy="6858000"/>
              <a:chOff x="0" y="-2"/>
              <a:chExt cx="12192000" cy="6858000"/>
            </a:xfrm>
          </p:grpSpPr>
          <p:grpSp>
            <p:nvGrpSpPr>
              <p:cNvPr id="13" name="Csoportba foglalás 12"/>
              <p:cNvGrpSpPr/>
              <p:nvPr/>
            </p:nvGrpSpPr>
            <p:grpSpPr>
              <a:xfrm>
                <a:off x="0" y="-2"/>
                <a:ext cx="12192000" cy="6858000"/>
                <a:chOff x="0" y="0"/>
                <a:chExt cx="10761785" cy="6858000"/>
              </a:xfrm>
            </p:grpSpPr>
            <p:sp>
              <p:nvSpPr>
                <p:cNvPr id="4" name="Téglalap 3"/>
                <p:cNvSpPr/>
                <p:nvPr/>
              </p:nvSpPr>
              <p:spPr>
                <a:xfrm>
                  <a:off x="0" y="0"/>
                  <a:ext cx="10761785" cy="6858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50800" dir="5400000" sx="101000" sy="101000" algn="ctr" rotWithShape="0">
                    <a:schemeClr val="tx1">
                      <a:lumMod val="65000"/>
                      <a:lumOff val="35000"/>
                      <a:alpha val="35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/>
                </a:p>
              </p:txBody>
            </p:sp>
            <p:sp>
              <p:nvSpPr>
                <p:cNvPr id="10" name="Szabadkézi sokszög 9"/>
                <p:cNvSpPr>
                  <a:spLocks noChangeAspect="1"/>
                </p:cNvSpPr>
                <p:nvPr/>
              </p:nvSpPr>
              <p:spPr>
                <a:xfrm>
                  <a:off x="9584393" y="2240998"/>
                  <a:ext cx="1177392" cy="2376000"/>
                </a:xfrm>
                <a:custGeom>
                  <a:avLst/>
                  <a:gdLst>
                    <a:gd name="connsiteX0" fmla="*/ 1069850 w 1069850"/>
                    <a:gd name="connsiteY0" fmla="*/ 0 h 2158975"/>
                    <a:gd name="connsiteX1" fmla="*/ 1069850 w 1069850"/>
                    <a:gd name="connsiteY1" fmla="*/ 2158975 h 2158975"/>
                    <a:gd name="connsiteX2" fmla="*/ 969576 w 1069850"/>
                    <a:gd name="connsiteY2" fmla="*/ 2153911 h 2158975"/>
                    <a:gd name="connsiteX3" fmla="*/ 0 w 1069850"/>
                    <a:gd name="connsiteY3" fmla="*/ 1079487 h 2158975"/>
                    <a:gd name="connsiteX4" fmla="*/ 969576 w 1069850"/>
                    <a:gd name="connsiteY4" fmla="*/ 5063 h 2158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69850" h="2158975">
                      <a:moveTo>
                        <a:pt x="1069850" y="0"/>
                      </a:moveTo>
                      <a:lnTo>
                        <a:pt x="1069850" y="2158975"/>
                      </a:lnTo>
                      <a:lnTo>
                        <a:pt x="969576" y="2153911"/>
                      </a:lnTo>
                      <a:cubicBezTo>
                        <a:pt x="424979" y="2098605"/>
                        <a:pt x="0" y="1638676"/>
                        <a:pt x="0" y="1079487"/>
                      </a:cubicBezTo>
                      <a:cubicBezTo>
                        <a:pt x="0" y="520298"/>
                        <a:pt x="424979" y="60370"/>
                        <a:pt x="969576" y="5063"/>
                      </a:cubicBezTo>
                      <a:close/>
                    </a:path>
                  </a:pathLst>
                </a:custGeom>
                <a:solidFill>
                  <a:srgbClr val="FF7C8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" name="Szövegdoboz 10">
                  <a:hlinkClick r:id="rId4" action="ppaction://hlinksldjump"/>
                </p:cNvPr>
                <p:cNvSpPr txBox="1"/>
                <p:nvPr/>
              </p:nvSpPr>
              <p:spPr>
                <a:xfrm rot="16200000">
                  <a:off x="9053955" y="3167388"/>
                  <a:ext cx="2761488" cy="5232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hu-HU" sz="2800" b="1" dirty="0" smtClean="0">
                      <a:solidFill>
                        <a:schemeClr val="bg1"/>
                      </a:solidFill>
                      <a:latin typeface="Monotype Corsiva" panose="03010101010201010101" pitchFamily="66" charset="0"/>
                    </a:rPr>
                    <a:t>Intézményünk</a:t>
                  </a:r>
                  <a:endParaRPr lang="hu-HU" sz="2800" b="1" dirty="0">
                    <a:solidFill>
                      <a:schemeClr val="bg1"/>
                    </a:solidFill>
                    <a:latin typeface="Monotype Corsiva" panose="03010101010201010101" pitchFamily="66" charset="0"/>
                  </a:endParaRPr>
                </a:p>
              </p:txBody>
            </p:sp>
          </p:grpSp>
          <p:pic>
            <p:nvPicPr>
              <p:cNvPr id="2" name="Kép 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94508" y="548996"/>
                <a:ext cx="6949811" cy="5760000"/>
              </a:xfrm>
              <a:prstGeom prst="rect">
                <a:avLst/>
              </a:prstGeom>
            </p:spPr>
          </p:pic>
        </p:grpSp>
        <p:sp>
          <p:nvSpPr>
            <p:cNvPr id="41" name="Akciógomb: Kezdő dia 40">
              <a:hlinkClick r:id="" action="ppaction://hlinkshowjump?jump=firstslide" highlightClick="1"/>
            </p:cNvPr>
            <p:cNvSpPr/>
            <p:nvPr/>
          </p:nvSpPr>
          <p:spPr>
            <a:xfrm>
              <a:off x="4394508" y="6034496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3" name="Csoportba foglalás 2"/>
          <p:cNvGrpSpPr/>
          <p:nvPr/>
        </p:nvGrpSpPr>
        <p:grpSpPr>
          <a:xfrm>
            <a:off x="-847681" y="0"/>
            <a:ext cx="12192000" cy="6858000"/>
            <a:chOff x="-2431208" y="1612892"/>
            <a:chExt cx="12192000" cy="6858000"/>
          </a:xfrm>
        </p:grpSpPr>
        <p:sp>
          <p:nvSpPr>
            <p:cNvPr id="42" name="Téglalap 41"/>
            <p:cNvSpPr/>
            <p:nvPr/>
          </p:nvSpPr>
          <p:spPr>
            <a:xfrm>
              <a:off x="-2431208" y="1612892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3" name="Szabadkézi sokszög 42"/>
            <p:cNvSpPr>
              <a:spLocks noChangeAspect="1"/>
            </p:cNvSpPr>
            <p:nvPr/>
          </p:nvSpPr>
          <p:spPr>
            <a:xfrm>
              <a:off x="8426927" y="3853890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44" name="Szövegdoboz 43">
              <a:hlinkClick r:id="rId6" action="ppaction://hlinksldjump"/>
            </p:cNvPr>
            <p:cNvSpPr txBox="1"/>
            <p:nvPr/>
          </p:nvSpPr>
          <p:spPr>
            <a:xfrm rot="16200000">
              <a:off x="8009493" y="4780280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45" name="Akciógomb: Kezdő dia 44">
              <a:hlinkClick r:id="" action="ppaction://hlinkshowjump?jump=firstslide" highlightClick="1"/>
            </p:cNvPr>
            <p:cNvSpPr/>
            <p:nvPr/>
          </p:nvSpPr>
          <p:spPr>
            <a:xfrm>
              <a:off x="1826340" y="7728459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6" name="Szövegdoboz 45"/>
            <p:cNvSpPr txBox="1"/>
            <p:nvPr/>
          </p:nvSpPr>
          <p:spPr>
            <a:xfrm>
              <a:off x="1826340" y="2179716"/>
              <a:ext cx="6600587" cy="5355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omic Sans MS" panose="030F0702030302020204" pitchFamily="66" charset="0"/>
                </a:rPr>
                <a:t>1921-ben alapított iskolánk a megye és a város kereskedelmi, vendéglátói és idegenforgalmi képzésének bázisiskolája volt a múltban és a jelenben egyaránt. Megújult intézményünk jelentős tradíciókkal rendelkezik az idegen nyelvi oktatásban és a gyakorlat orientált szakképzésben. </a:t>
              </a:r>
              <a:endParaRPr lang="hu-HU" dirty="0" smtClean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Intézményünk jogelődjét 1921-ben hozták létre. 1921 és 1940 között Állami Négy évfolyamú Női Felsőkereskedelmi Iskola néven működött. A kereskedelmi szakmunkásképzés 1954/55-ös tanévben indult. A szakmunkásképző és a szakközépiskola összevonására 1976 január 1-jén került sor. A jelenlegi épületbe 1982-ben költöztünk, és ekkor indult el a vendéglátóipari szakközépiskolai képzés is, melynek népszerűsége azóta is töretlen.</a:t>
              </a:r>
            </a:p>
            <a:p>
              <a:endParaRPr lang="hu-HU" dirty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Iskolánk profilja 1989-ben az idegenforgalmi, 1991-ben a külkereskedelmi képzéssel bővült. A kéttannyelvű idegenforgalmi szakközépiskolai képzés beindításával új fejezet kezdődött iskolánk életében. </a:t>
              </a:r>
            </a:p>
          </p:txBody>
        </p:sp>
      </p:grpSp>
      <p:grpSp>
        <p:nvGrpSpPr>
          <p:cNvPr id="8" name="Csoportba foglalás 7"/>
          <p:cNvGrpSpPr/>
          <p:nvPr/>
        </p:nvGrpSpPr>
        <p:grpSpPr>
          <a:xfrm>
            <a:off x="-1544851" y="0"/>
            <a:ext cx="12192000" cy="6858000"/>
            <a:chOff x="-1442810" y="914396"/>
            <a:chExt cx="12192000" cy="6858000"/>
          </a:xfrm>
        </p:grpSpPr>
        <p:sp>
          <p:nvSpPr>
            <p:cNvPr id="56" name="Téglalap 55"/>
            <p:cNvSpPr/>
            <p:nvPr/>
          </p:nvSpPr>
          <p:spPr>
            <a:xfrm>
              <a:off x="-1442810" y="9143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7" name="Szabadkézi sokszög 56"/>
            <p:cNvSpPr>
              <a:spLocks noChangeAspect="1"/>
            </p:cNvSpPr>
            <p:nvPr/>
          </p:nvSpPr>
          <p:spPr>
            <a:xfrm>
              <a:off x="9415325" y="3144105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58" name="Szövegdoboz 57"/>
            <p:cNvSpPr txBox="1"/>
            <p:nvPr/>
          </p:nvSpPr>
          <p:spPr>
            <a:xfrm rot="16200000">
              <a:off x="8907580" y="4081784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Képzéseink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59" name="Lekerekített téglalap 58">
              <a:hlinkClick r:id="rId7" action="ppaction://hlinksldjump"/>
            </p:cNvPr>
            <p:cNvSpPr/>
            <p:nvPr/>
          </p:nvSpPr>
          <p:spPr>
            <a:xfrm>
              <a:off x="4682540" y="2736288"/>
              <a:ext cx="3573625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</a:rPr>
                <a:t>Technikum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60" name="Lekerekített téglalap 59">
              <a:hlinkClick r:id="rId8" action="ppaction://hlinksldjump"/>
            </p:cNvPr>
            <p:cNvSpPr/>
            <p:nvPr/>
          </p:nvSpPr>
          <p:spPr>
            <a:xfrm>
              <a:off x="4354749" y="4661664"/>
              <a:ext cx="4233466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</a:rPr>
                <a:t>Szakképző iskola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61" name="Akciógomb: Kezdő dia 60">
              <a:hlinkClick r:id="" action="ppaction://hlinkshowjump?jump=firstslide" highlightClick="1"/>
            </p:cNvPr>
            <p:cNvSpPr/>
            <p:nvPr/>
          </p:nvSpPr>
          <p:spPr>
            <a:xfrm>
              <a:off x="2772069" y="6937605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28" name="Csoportba foglalás 27"/>
          <p:cNvGrpSpPr/>
          <p:nvPr/>
        </p:nvGrpSpPr>
        <p:grpSpPr>
          <a:xfrm>
            <a:off x="-10064892" y="2"/>
            <a:ext cx="12192000" cy="6858000"/>
            <a:chOff x="1" y="-82296"/>
            <a:chExt cx="12192000" cy="6858000"/>
          </a:xfrm>
        </p:grpSpPr>
        <p:sp>
          <p:nvSpPr>
            <p:cNvPr id="29" name="Téglalap 28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Szabadkézi sokszög 29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33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1" name="Szövegdoboz 30">
              <a:hlinkClick r:id="rId9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Galéria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32" name="Csoportba foglalás 31"/>
          <p:cNvGrpSpPr/>
          <p:nvPr/>
        </p:nvGrpSpPr>
        <p:grpSpPr>
          <a:xfrm>
            <a:off x="-10806002" y="0"/>
            <a:ext cx="12192000" cy="6858000"/>
            <a:chOff x="1" y="-82296"/>
            <a:chExt cx="12192000" cy="6858000"/>
          </a:xfrm>
        </p:grpSpPr>
        <p:sp>
          <p:nvSpPr>
            <p:cNvPr id="33" name="Téglalap 32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4" name="Szabadkézi sokszög 33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5" name="Szövegdoboz 34">
              <a:hlinkClick r:id="rId10" action="ppaction://hlinksldjump"/>
            </p:cNvPr>
            <p:cNvSpPr txBox="1"/>
            <p:nvPr/>
          </p:nvSpPr>
          <p:spPr>
            <a:xfrm rot="16200000">
              <a:off x="10479086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37621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Csoportba foglalás 35"/>
          <p:cNvGrpSpPr/>
          <p:nvPr/>
        </p:nvGrpSpPr>
        <p:grpSpPr>
          <a:xfrm>
            <a:off x="6203774" y="1166427"/>
            <a:ext cx="4453462" cy="4679053"/>
            <a:chOff x="6203774" y="1166427"/>
            <a:chExt cx="4453462" cy="4679053"/>
          </a:xfrm>
        </p:grpSpPr>
        <p:pic>
          <p:nvPicPr>
            <p:cNvPr id="37" name="Kép 36"/>
            <p:cNvPicPr>
              <a:picLocks noChangeAspect="1"/>
            </p:cNvPicPr>
            <p:nvPr/>
          </p:nvPicPr>
          <p:blipFill>
            <a:blip r:embed="rId2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0" b="99556" l="0" r="99556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7234237" y="2357435"/>
              <a:ext cx="2191117" cy="214312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</p:pic>
        <p:grpSp>
          <p:nvGrpSpPr>
            <p:cNvPr id="38" name="Csoportba foglalás 37"/>
            <p:cNvGrpSpPr/>
            <p:nvPr/>
          </p:nvGrpSpPr>
          <p:grpSpPr>
            <a:xfrm>
              <a:off x="6203774" y="1166427"/>
              <a:ext cx="4453462" cy="4679053"/>
              <a:chOff x="6203774" y="1166427"/>
              <a:chExt cx="4453462" cy="4679053"/>
            </a:xfrm>
          </p:grpSpPr>
          <p:sp>
            <p:nvSpPr>
              <p:cNvPr id="39" name="Téglalap 38"/>
              <p:cNvSpPr/>
              <p:nvPr/>
            </p:nvSpPr>
            <p:spPr>
              <a:xfrm>
                <a:off x="6203774" y="1166427"/>
                <a:ext cx="4204049" cy="1191008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Up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cap="none" spc="0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Köszöntünk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  <p:sp>
            <p:nvSpPr>
              <p:cNvPr id="40" name="Téglalap 39"/>
              <p:cNvSpPr/>
              <p:nvPr/>
            </p:nvSpPr>
            <p:spPr>
              <a:xfrm>
                <a:off x="6203774" y="4829817"/>
                <a:ext cx="4453462" cy="1015663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prstTxWarp prst="textArchDown">
                  <a:avLst/>
                </a:prstTxWarp>
                <a:spAutoFit/>
              </a:bodyPr>
              <a:lstStyle/>
              <a:p>
                <a:pPr algn="ctr"/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az „Orlay”-</a:t>
                </a:r>
                <a:r>
                  <a:rPr lang="hu-HU" sz="6000" b="1" dirty="0" err="1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ban</a:t>
                </a:r>
                <a:r>
                  <a:rPr lang="hu-HU" sz="6000" b="1" dirty="0" smtClean="0">
                    <a:ln w="9525">
                      <a:solidFill>
                        <a:schemeClr val="bg1"/>
                      </a:solidFill>
                      <a:prstDash val="solid"/>
                    </a:ln>
                    <a:solidFill>
                      <a:schemeClr val="accent5"/>
                    </a:solidFill>
                    <a:effectLst>
                      <a:outerShdw blurRad="12700" dist="38100" dir="2700000" algn="tl" rotWithShape="0">
                        <a:schemeClr val="accent5">
                          <a:lumMod val="60000"/>
                          <a:lumOff val="40000"/>
                        </a:schemeClr>
                      </a:outerShdw>
                    </a:effectLst>
                    <a:latin typeface="Monotype Corsiva" panose="03010101010201010101" pitchFamily="66" charset="0"/>
                  </a:rPr>
                  <a:t>!</a:t>
                </a:r>
                <a:endParaRPr lang="hu-HU" sz="6000" b="1" cap="none" spc="0" dirty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accent5"/>
                  </a:solidFill>
                  <a:effectLst>
                    <a:outerShdw blurRad="12700" dist="38100" dir="2700000" algn="tl" rotWithShape="0">
                      <a:schemeClr val="accent5">
                        <a:lumMod val="60000"/>
                        <a:lumOff val="40000"/>
                      </a:schemeClr>
                    </a:outerShdw>
                  </a:effectLst>
                  <a:latin typeface="Monotype Corsiva" panose="03010101010201010101" pitchFamily="66" charset="0"/>
                </a:endParaRPr>
              </a:p>
            </p:txBody>
          </p:sp>
        </p:grpSp>
      </p:grpSp>
      <p:grpSp>
        <p:nvGrpSpPr>
          <p:cNvPr id="6" name="Csoportba foglalás 5"/>
          <p:cNvGrpSpPr/>
          <p:nvPr/>
        </p:nvGrpSpPr>
        <p:grpSpPr>
          <a:xfrm>
            <a:off x="0" y="0"/>
            <a:ext cx="12192000" cy="6858000"/>
            <a:chOff x="0" y="-3"/>
            <a:chExt cx="12192000" cy="6858000"/>
          </a:xfrm>
        </p:grpSpPr>
        <p:grpSp>
          <p:nvGrpSpPr>
            <p:cNvPr id="5" name="Csoportba foglalás 4"/>
            <p:cNvGrpSpPr/>
            <p:nvPr/>
          </p:nvGrpSpPr>
          <p:grpSpPr>
            <a:xfrm>
              <a:off x="0" y="-3"/>
              <a:ext cx="12192000" cy="6858000"/>
              <a:chOff x="0" y="-2"/>
              <a:chExt cx="12192000" cy="6858000"/>
            </a:xfrm>
          </p:grpSpPr>
          <p:grpSp>
            <p:nvGrpSpPr>
              <p:cNvPr id="13" name="Csoportba foglalás 12"/>
              <p:cNvGrpSpPr/>
              <p:nvPr/>
            </p:nvGrpSpPr>
            <p:grpSpPr>
              <a:xfrm>
                <a:off x="0" y="-2"/>
                <a:ext cx="12192000" cy="6858000"/>
                <a:chOff x="0" y="0"/>
                <a:chExt cx="10761785" cy="6858000"/>
              </a:xfrm>
            </p:grpSpPr>
            <p:sp>
              <p:nvSpPr>
                <p:cNvPr id="4" name="Téglalap 3"/>
                <p:cNvSpPr/>
                <p:nvPr/>
              </p:nvSpPr>
              <p:spPr>
                <a:xfrm>
                  <a:off x="0" y="0"/>
                  <a:ext cx="10761785" cy="6858000"/>
                </a:xfrm>
                <a:prstGeom prst="rect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50800" dir="5400000" sx="101000" sy="101000" algn="ctr" rotWithShape="0">
                    <a:schemeClr val="tx1">
                      <a:lumMod val="65000"/>
                      <a:lumOff val="35000"/>
                      <a:alpha val="35000"/>
                    </a:scheme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/>
                </a:p>
              </p:txBody>
            </p:sp>
            <p:sp>
              <p:nvSpPr>
                <p:cNvPr id="10" name="Szabadkézi sokszög 9"/>
                <p:cNvSpPr>
                  <a:spLocks noChangeAspect="1"/>
                </p:cNvSpPr>
                <p:nvPr/>
              </p:nvSpPr>
              <p:spPr>
                <a:xfrm>
                  <a:off x="9584393" y="2240998"/>
                  <a:ext cx="1177392" cy="2376000"/>
                </a:xfrm>
                <a:custGeom>
                  <a:avLst/>
                  <a:gdLst>
                    <a:gd name="connsiteX0" fmla="*/ 1069850 w 1069850"/>
                    <a:gd name="connsiteY0" fmla="*/ 0 h 2158975"/>
                    <a:gd name="connsiteX1" fmla="*/ 1069850 w 1069850"/>
                    <a:gd name="connsiteY1" fmla="*/ 2158975 h 2158975"/>
                    <a:gd name="connsiteX2" fmla="*/ 969576 w 1069850"/>
                    <a:gd name="connsiteY2" fmla="*/ 2153911 h 2158975"/>
                    <a:gd name="connsiteX3" fmla="*/ 0 w 1069850"/>
                    <a:gd name="connsiteY3" fmla="*/ 1079487 h 2158975"/>
                    <a:gd name="connsiteX4" fmla="*/ 969576 w 1069850"/>
                    <a:gd name="connsiteY4" fmla="*/ 5063 h 215897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069850" h="2158975">
                      <a:moveTo>
                        <a:pt x="1069850" y="0"/>
                      </a:moveTo>
                      <a:lnTo>
                        <a:pt x="1069850" y="2158975"/>
                      </a:lnTo>
                      <a:lnTo>
                        <a:pt x="969576" y="2153911"/>
                      </a:lnTo>
                      <a:cubicBezTo>
                        <a:pt x="424979" y="2098605"/>
                        <a:pt x="0" y="1638676"/>
                        <a:pt x="0" y="1079487"/>
                      </a:cubicBezTo>
                      <a:cubicBezTo>
                        <a:pt x="0" y="520298"/>
                        <a:pt x="424979" y="60370"/>
                        <a:pt x="969576" y="5063"/>
                      </a:cubicBezTo>
                      <a:close/>
                    </a:path>
                  </a:pathLst>
                </a:custGeom>
                <a:solidFill>
                  <a:srgbClr val="FF7C8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hu-HU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11" name="Szövegdoboz 10">
                  <a:hlinkClick r:id="rId4" action="ppaction://hlinksldjump"/>
                </p:cNvPr>
                <p:cNvSpPr txBox="1"/>
                <p:nvPr/>
              </p:nvSpPr>
              <p:spPr>
                <a:xfrm rot="16200000">
                  <a:off x="9053955" y="3167388"/>
                  <a:ext cx="2761488" cy="523220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pPr algn="ctr"/>
                  <a:r>
                    <a:rPr lang="hu-HU" sz="2800" b="1" dirty="0" smtClean="0">
                      <a:solidFill>
                        <a:schemeClr val="bg1"/>
                      </a:solidFill>
                      <a:latin typeface="Monotype Corsiva" panose="03010101010201010101" pitchFamily="66" charset="0"/>
                    </a:rPr>
                    <a:t>Intézményünk</a:t>
                  </a:r>
                  <a:endParaRPr lang="hu-HU" sz="2800" b="1" dirty="0">
                    <a:solidFill>
                      <a:schemeClr val="bg1"/>
                    </a:solidFill>
                    <a:latin typeface="Monotype Corsiva" panose="03010101010201010101" pitchFamily="66" charset="0"/>
                  </a:endParaRPr>
                </a:p>
              </p:txBody>
            </p:sp>
          </p:grpSp>
          <p:pic>
            <p:nvPicPr>
              <p:cNvPr id="2" name="Kép 1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4394508" y="548996"/>
                <a:ext cx="6949811" cy="5760000"/>
              </a:xfrm>
              <a:prstGeom prst="rect">
                <a:avLst/>
              </a:prstGeom>
            </p:spPr>
          </p:pic>
        </p:grpSp>
        <p:sp>
          <p:nvSpPr>
            <p:cNvPr id="41" name="Akciógomb: Kezdő dia 40">
              <a:hlinkClick r:id="" action="ppaction://hlinkshowjump?jump=firstslide" highlightClick="1"/>
            </p:cNvPr>
            <p:cNvSpPr/>
            <p:nvPr/>
          </p:nvSpPr>
          <p:spPr>
            <a:xfrm>
              <a:off x="4394508" y="6034496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3" name="Csoportba foglalás 2"/>
          <p:cNvGrpSpPr/>
          <p:nvPr/>
        </p:nvGrpSpPr>
        <p:grpSpPr>
          <a:xfrm>
            <a:off x="-847681" y="0"/>
            <a:ext cx="12192000" cy="6858000"/>
            <a:chOff x="-2431208" y="1612892"/>
            <a:chExt cx="12192000" cy="6858000"/>
          </a:xfrm>
        </p:grpSpPr>
        <p:sp>
          <p:nvSpPr>
            <p:cNvPr id="42" name="Téglalap 41"/>
            <p:cNvSpPr/>
            <p:nvPr/>
          </p:nvSpPr>
          <p:spPr>
            <a:xfrm>
              <a:off x="-2431208" y="1612892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3" name="Szabadkézi sokszög 42"/>
            <p:cNvSpPr>
              <a:spLocks noChangeAspect="1"/>
            </p:cNvSpPr>
            <p:nvPr/>
          </p:nvSpPr>
          <p:spPr>
            <a:xfrm>
              <a:off x="8426927" y="3853890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44" name="Szövegdoboz 43">
              <a:hlinkClick r:id="rId6" action="ppaction://hlinksldjump"/>
            </p:cNvPr>
            <p:cNvSpPr txBox="1"/>
            <p:nvPr/>
          </p:nvSpPr>
          <p:spPr>
            <a:xfrm rot="16200000">
              <a:off x="8009493" y="4780280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45" name="Akciógomb: Kezdő dia 44">
              <a:hlinkClick r:id="" action="ppaction://hlinkshowjump?jump=firstslide" highlightClick="1"/>
            </p:cNvPr>
            <p:cNvSpPr/>
            <p:nvPr/>
          </p:nvSpPr>
          <p:spPr>
            <a:xfrm>
              <a:off x="1826340" y="7728459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46" name="Szövegdoboz 45"/>
            <p:cNvSpPr txBox="1"/>
            <p:nvPr/>
          </p:nvSpPr>
          <p:spPr>
            <a:xfrm>
              <a:off x="1826340" y="2179716"/>
              <a:ext cx="6600587" cy="53553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hu-HU" dirty="0">
                  <a:latin typeface="Comic Sans MS" panose="030F0702030302020204" pitchFamily="66" charset="0"/>
                </a:rPr>
                <a:t>1921-ben alapított iskolánk a megye és a város kereskedelmi, vendéglátói és idegenforgalmi képzésének bázisiskolája volt a múltban és a jelenben egyaránt. Megújult intézményünk jelentős tradíciókkal rendelkezik az idegen nyelvi oktatásban és a gyakorlat orientált szakképzésben. </a:t>
              </a:r>
              <a:endParaRPr lang="hu-HU" dirty="0" smtClean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Intézményünk jogelődjét 1921-ben hozták létre. 1921 és 1940 között Állami Négy évfolyamú Női Felsőkereskedelmi Iskola néven működött. A kereskedelmi szakmunkásképzés 1954/55-ös tanévben indult. A szakmunkásképző és a szakközépiskola összevonására 1976 január 1-jén került sor. A jelenlegi épületbe 1982-ben költöztünk, és ekkor indult el a vendéglátóipari szakközépiskolai képzés is, melynek népszerűsége azóta is töretlen.</a:t>
              </a:r>
            </a:p>
            <a:p>
              <a:endParaRPr lang="hu-HU" dirty="0">
                <a:latin typeface="Comic Sans MS" panose="030F0702030302020204" pitchFamily="66" charset="0"/>
              </a:endParaRPr>
            </a:p>
            <a:p>
              <a:r>
                <a:rPr lang="hu-HU" dirty="0">
                  <a:latin typeface="Comic Sans MS" panose="030F0702030302020204" pitchFamily="66" charset="0"/>
                </a:rPr>
                <a:t>Iskolánk profilja 1989-ben az idegenforgalmi, 1991-ben a külkereskedelmi képzéssel bővült. A kéttannyelvű idegenforgalmi szakközépiskolai képzés beindításával új fejezet kezdődött iskolánk életében. </a:t>
              </a:r>
            </a:p>
          </p:txBody>
        </p:sp>
      </p:grpSp>
      <p:grpSp>
        <p:nvGrpSpPr>
          <p:cNvPr id="8" name="Csoportba foglalás 7"/>
          <p:cNvGrpSpPr/>
          <p:nvPr/>
        </p:nvGrpSpPr>
        <p:grpSpPr>
          <a:xfrm>
            <a:off x="-1544851" y="0"/>
            <a:ext cx="12192000" cy="6858000"/>
            <a:chOff x="-1442810" y="914396"/>
            <a:chExt cx="12192000" cy="6858000"/>
          </a:xfrm>
        </p:grpSpPr>
        <p:sp>
          <p:nvSpPr>
            <p:cNvPr id="56" name="Téglalap 55"/>
            <p:cNvSpPr/>
            <p:nvPr/>
          </p:nvSpPr>
          <p:spPr>
            <a:xfrm>
              <a:off x="-1442810" y="9143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57" name="Szabadkézi sokszög 56"/>
            <p:cNvSpPr>
              <a:spLocks noChangeAspect="1"/>
            </p:cNvSpPr>
            <p:nvPr/>
          </p:nvSpPr>
          <p:spPr>
            <a:xfrm>
              <a:off x="9415325" y="3144105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58" name="Szövegdoboz 57">
              <a:hlinkClick r:id="rId7" action="ppaction://hlinksldjump"/>
            </p:cNvPr>
            <p:cNvSpPr txBox="1"/>
            <p:nvPr/>
          </p:nvSpPr>
          <p:spPr>
            <a:xfrm rot="16200000">
              <a:off x="8907580" y="4081784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Képzéseink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  <p:sp>
          <p:nvSpPr>
            <p:cNvPr id="59" name="Lekerekített téglalap 58"/>
            <p:cNvSpPr/>
            <p:nvPr/>
          </p:nvSpPr>
          <p:spPr>
            <a:xfrm>
              <a:off x="4682540" y="2736288"/>
              <a:ext cx="3573625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2">
                    <a:lumMod val="67000"/>
                  </a:schemeClr>
                </a:gs>
                <a:gs pos="48000">
                  <a:schemeClr val="accent2">
                    <a:lumMod val="97000"/>
                    <a:lumOff val="3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  <a:hlinkClick r:id="rId8" action="ppaction://hlinksldjump"/>
                </a:rPr>
                <a:t>Technikum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60" name="Lekerekített téglalap 59"/>
            <p:cNvSpPr/>
            <p:nvPr/>
          </p:nvSpPr>
          <p:spPr>
            <a:xfrm>
              <a:off x="4682540" y="4686482"/>
              <a:ext cx="3573625" cy="1026367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6">
                    <a:lumMod val="67000"/>
                  </a:schemeClr>
                </a:gs>
                <a:gs pos="48000">
                  <a:schemeClr val="accent6">
                    <a:lumMod val="97000"/>
                    <a:lumOff val="3000"/>
                  </a:schemeClr>
                </a:gs>
                <a:gs pos="100000">
                  <a:schemeClr val="accent6">
                    <a:lumMod val="60000"/>
                    <a:lumOff val="40000"/>
                  </a:schemeClr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hu-HU" sz="4400" b="1" dirty="0" smtClean="0">
                  <a:latin typeface="Monotype Corsiva" panose="03010101010201010101" pitchFamily="66" charset="0"/>
                </a:rPr>
                <a:t>Szakképzés</a:t>
              </a:r>
              <a:endParaRPr lang="hu-HU" sz="4400" b="1" dirty="0">
                <a:latin typeface="Monotype Corsiva" panose="03010101010201010101" pitchFamily="66" charset="0"/>
              </a:endParaRPr>
            </a:p>
          </p:txBody>
        </p:sp>
        <p:sp>
          <p:nvSpPr>
            <p:cNvPr id="61" name="Akciógomb: Kezdő dia 60">
              <a:hlinkClick r:id="" action="ppaction://hlinkshowjump?jump=firstslide" highlightClick="1"/>
            </p:cNvPr>
            <p:cNvSpPr/>
            <p:nvPr/>
          </p:nvSpPr>
          <p:spPr>
            <a:xfrm>
              <a:off x="2772069" y="6937605"/>
              <a:ext cx="562668" cy="549002"/>
            </a:xfrm>
            <a:prstGeom prst="actionButtonHome">
              <a:avLst/>
            </a:prstGeom>
            <a:solidFill>
              <a:schemeClr val="bg2">
                <a:lumMod val="75000"/>
              </a:schemeClr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</p:grpSp>
      <p:grpSp>
        <p:nvGrpSpPr>
          <p:cNvPr id="20" name="Csoportba foglalás 19"/>
          <p:cNvGrpSpPr/>
          <p:nvPr/>
        </p:nvGrpSpPr>
        <p:grpSpPr>
          <a:xfrm>
            <a:off x="-10024495" y="-11291"/>
            <a:ext cx="12192000" cy="6858000"/>
            <a:chOff x="-2332332" y="-11291"/>
            <a:chExt cx="12192000" cy="6858000"/>
          </a:xfrm>
        </p:grpSpPr>
        <p:grpSp>
          <p:nvGrpSpPr>
            <p:cNvPr id="28" name="Csoportba foglalás 27"/>
            <p:cNvGrpSpPr/>
            <p:nvPr/>
          </p:nvGrpSpPr>
          <p:grpSpPr>
            <a:xfrm>
              <a:off x="-2332332" y="-11291"/>
              <a:ext cx="12192000" cy="6858000"/>
              <a:chOff x="1" y="-82296"/>
              <a:chExt cx="12192000" cy="6858000"/>
            </a:xfrm>
          </p:grpSpPr>
          <p:sp>
            <p:nvSpPr>
              <p:cNvPr id="29" name="Téglalap 28"/>
              <p:cNvSpPr/>
              <p:nvPr/>
            </p:nvSpPr>
            <p:spPr>
              <a:xfrm>
                <a:off x="1" y="-82296"/>
                <a:ext cx="12192000" cy="6858000"/>
              </a:xfrm>
              <a:prstGeom prst="rect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  <a:effectLst>
                <a:outerShdw blurRad="50800" dist="50800" dir="5400000" sx="101000" sy="101000" algn="ctr" rotWithShape="0">
                  <a:schemeClr val="tx1">
                    <a:lumMod val="65000"/>
                    <a:lumOff val="35000"/>
                    <a:alpha val="35000"/>
                  </a:scheme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30" name="Szabadkézi sokszög 29"/>
              <p:cNvSpPr>
                <a:spLocks noChangeAspect="1"/>
              </p:cNvSpPr>
              <p:nvPr/>
            </p:nvSpPr>
            <p:spPr>
              <a:xfrm>
                <a:off x="10858136" y="2158702"/>
                <a:ext cx="1333865" cy="2376000"/>
              </a:xfrm>
              <a:custGeom>
                <a:avLst/>
                <a:gdLst>
                  <a:gd name="connsiteX0" fmla="*/ 1069850 w 1069850"/>
                  <a:gd name="connsiteY0" fmla="*/ 0 h 2158975"/>
                  <a:gd name="connsiteX1" fmla="*/ 1069850 w 1069850"/>
                  <a:gd name="connsiteY1" fmla="*/ 2158975 h 2158975"/>
                  <a:gd name="connsiteX2" fmla="*/ 969576 w 1069850"/>
                  <a:gd name="connsiteY2" fmla="*/ 2153911 h 2158975"/>
                  <a:gd name="connsiteX3" fmla="*/ 0 w 1069850"/>
                  <a:gd name="connsiteY3" fmla="*/ 1079487 h 2158975"/>
                  <a:gd name="connsiteX4" fmla="*/ 969576 w 1069850"/>
                  <a:gd name="connsiteY4" fmla="*/ 5063 h 21589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69850" h="2158975">
                    <a:moveTo>
                      <a:pt x="1069850" y="0"/>
                    </a:moveTo>
                    <a:lnTo>
                      <a:pt x="1069850" y="2158975"/>
                    </a:lnTo>
                    <a:lnTo>
                      <a:pt x="969576" y="2153911"/>
                    </a:lnTo>
                    <a:cubicBezTo>
                      <a:pt x="424979" y="2098605"/>
                      <a:pt x="0" y="1638676"/>
                      <a:pt x="0" y="1079487"/>
                    </a:cubicBezTo>
                    <a:cubicBezTo>
                      <a:pt x="0" y="520298"/>
                      <a:pt x="424979" y="60370"/>
                      <a:pt x="969576" y="5063"/>
                    </a:cubicBezTo>
                    <a:close/>
                  </a:path>
                </a:pathLst>
              </a:custGeom>
              <a:solidFill>
                <a:srgbClr val="33CCC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Szövegdoboz 30"/>
              <p:cNvSpPr txBox="1"/>
              <p:nvPr/>
            </p:nvSpPr>
            <p:spPr>
              <a:xfrm rot="16200000">
                <a:off x="10440702" y="3085092"/>
                <a:ext cx="276148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hu-HU" sz="2800" b="1" dirty="0" smtClean="0">
                    <a:solidFill>
                      <a:schemeClr val="bg1"/>
                    </a:solidFill>
                    <a:latin typeface="Monotype Corsiva" panose="03010101010201010101" pitchFamily="66" charset="0"/>
                  </a:rPr>
                  <a:t>Galéria</a:t>
                </a:r>
                <a:endParaRPr lang="hu-HU" sz="2800" b="1" dirty="0">
                  <a:solidFill>
                    <a:schemeClr val="bg1"/>
                  </a:solidFill>
                  <a:latin typeface="Monotype Corsiva" panose="03010101010201010101" pitchFamily="66" charset="0"/>
                </a:endParaRPr>
              </a:p>
            </p:txBody>
          </p:sp>
        </p:grpSp>
        <p:sp>
          <p:nvSpPr>
            <p:cNvPr id="7" name="Akciógomb: Kezdő dia 6">
              <a:hlinkClick r:id="" action="ppaction://hlinkshowjump?jump=firstslide" highlightClick="1"/>
            </p:cNvPr>
            <p:cNvSpPr/>
            <p:nvPr/>
          </p:nvSpPr>
          <p:spPr>
            <a:xfrm>
              <a:off x="1868617" y="6042355"/>
              <a:ext cx="540000" cy="540000"/>
            </a:xfrm>
            <a:prstGeom prst="actionButtonHome">
              <a:avLst/>
            </a:prstGeom>
            <a:solidFill>
              <a:schemeClr val="bg1">
                <a:lumMod val="85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grpSp>
          <p:nvGrpSpPr>
            <p:cNvPr id="19" name="Csoportba foglalás 18"/>
            <p:cNvGrpSpPr/>
            <p:nvPr/>
          </p:nvGrpSpPr>
          <p:grpSpPr>
            <a:xfrm>
              <a:off x="1956494" y="274495"/>
              <a:ext cx="6405401" cy="5835346"/>
              <a:chOff x="1956494" y="274495"/>
              <a:chExt cx="6405401" cy="5835346"/>
            </a:xfrm>
          </p:grpSpPr>
          <p:pic>
            <p:nvPicPr>
              <p:cNvPr id="9" name="Kép 8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40901" y="274495"/>
                <a:ext cx="3168000" cy="237600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  <p:pic>
            <p:nvPicPr>
              <p:cNvPr id="12" name="Kép 11"/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93895" y="284003"/>
                <a:ext cx="3168000" cy="237600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  <p:pic>
            <p:nvPicPr>
              <p:cNvPr id="14" name="Kép 13"/>
              <p:cNvPicPr>
                <a:picLocks noChangeAspect="1"/>
              </p:cNvPicPr>
              <p:nvPr/>
            </p:nvPicPr>
            <p:blipFill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59109" y="1956985"/>
                <a:ext cx="3168000" cy="237600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  <p:pic>
            <p:nvPicPr>
              <p:cNvPr id="15" name="Kép 14"/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846631" y="3733841"/>
                <a:ext cx="3168000" cy="237600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  <p:pic>
            <p:nvPicPr>
              <p:cNvPr id="16" name="Kép 15"/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956494" y="3591028"/>
                <a:ext cx="3168000" cy="2376000"/>
              </a:xfrm>
              <a:prstGeom prst="roundRect">
                <a:avLst>
                  <a:gd name="adj" fmla="val 16667"/>
                </a:avLst>
              </a:prstGeom>
              <a:ln>
                <a:noFill/>
              </a:ln>
              <a:effectLst>
                <a:outerShdw blurRad="152400" dist="12000" dir="900000" sy="98000" kx="110000" ky="200000" algn="tl" rotWithShape="0">
                  <a:srgbClr val="000000">
                    <a:alpha val="30000"/>
                  </a:srgbClr>
                </a:outerShdw>
              </a:effectLst>
              <a:scene3d>
                <a:camera prst="perspectiveRelaxed">
                  <a:rot lat="19800000" lon="1200000" rev="20820000"/>
                </a:camera>
                <a:lightRig rig="threePt" dir="t"/>
              </a:scene3d>
              <a:sp3d contourW="6350" prstMaterial="matte">
                <a:bevelT w="101600" h="101600"/>
                <a:contourClr>
                  <a:srgbClr val="969696"/>
                </a:contourClr>
              </a:sp3d>
            </p:spPr>
          </p:pic>
        </p:grpSp>
      </p:grpSp>
      <p:grpSp>
        <p:nvGrpSpPr>
          <p:cNvPr id="32" name="Csoportba foglalás 31"/>
          <p:cNvGrpSpPr/>
          <p:nvPr/>
        </p:nvGrpSpPr>
        <p:grpSpPr>
          <a:xfrm>
            <a:off x="-10806002" y="0"/>
            <a:ext cx="12192000" cy="6858000"/>
            <a:chOff x="1" y="-82296"/>
            <a:chExt cx="12192000" cy="6858000"/>
          </a:xfrm>
        </p:grpSpPr>
        <p:sp>
          <p:nvSpPr>
            <p:cNvPr id="33" name="Téglalap 32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4" name="Szabadkézi sokszög 33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5" name="Szövegdoboz 34">
              <a:hlinkClick r:id="rId14" action="ppaction://hlinksldjump"/>
            </p:cNvPr>
            <p:cNvSpPr txBox="1"/>
            <p:nvPr/>
          </p:nvSpPr>
          <p:spPr>
            <a:xfrm rot="16200000">
              <a:off x="10479086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70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375E-6 3.7037E-7 L 0.6418 -0.0030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096" y="-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Csoportba foglalás 12"/>
          <p:cNvGrpSpPr/>
          <p:nvPr/>
        </p:nvGrpSpPr>
        <p:grpSpPr>
          <a:xfrm>
            <a:off x="0" y="-2"/>
            <a:ext cx="12192000" cy="6858000"/>
            <a:chOff x="0" y="0"/>
            <a:chExt cx="10761785" cy="6858000"/>
          </a:xfrm>
        </p:grpSpPr>
        <p:sp>
          <p:nvSpPr>
            <p:cNvPr id="4" name="Téglalap 3"/>
            <p:cNvSpPr/>
            <p:nvPr/>
          </p:nvSpPr>
          <p:spPr>
            <a:xfrm>
              <a:off x="0" y="0"/>
              <a:ext cx="10761785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10" name="Szabadkézi sokszög 9"/>
            <p:cNvSpPr>
              <a:spLocks noChangeAspect="1"/>
            </p:cNvSpPr>
            <p:nvPr/>
          </p:nvSpPr>
          <p:spPr>
            <a:xfrm>
              <a:off x="9584393" y="2240998"/>
              <a:ext cx="1177392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7C8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11" name="Szövegdoboz 10">
              <a:hlinkClick r:id="rId2" action="ppaction://hlinksldjump"/>
            </p:cNvPr>
            <p:cNvSpPr txBox="1"/>
            <p:nvPr/>
          </p:nvSpPr>
          <p:spPr>
            <a:xfrm rot="16200000">
              <a:off x="9053955" y="3198077"/>
              <a:ext cx="2761488" cy="46184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Intézményünk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0" name="Csoportba foglalás 19"/>
          <p:cNvGrpSpPr/>
          <p:nvPr/>
        </p:nvGrpSpPr>
        <p:grpSpPr>
          <a:xfrm>
            <a:off x="-768842" y="0"/>
            <a:ext cx="12192000" cy="6858000"/>
            <a:chOff x="1" y="-82296"/>
            <a:chExt cx="12192000" cy="6858000"/>
          </a:xfrm>
        </p:grpSpPr>
        <p:sp>
          <p:nvSpPr>
            <p:cNvPr id="21" name="Téglalap 20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2" name="Szabadkézi sokszög 21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23" name="Szövegdoboz 22">
              <a:hlinkClick r:id="rId3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spc="100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Történetünk</a:t>
              </a:r>
              <a:endParaRPr lang="hu-HU" sz="2800" b="1" spc="100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4" name="Csoportba foglalás 23"/>
          <p:cNvGrpSpPr/>
          <p:nvPr/>
        </p:nvGrpSpPr>
        <p:grpSpPr>
          <a:xfrm>
            <a:off x="-1537684" y="-4"/>
            <a:ext cx="12192000" cy="6858000"/>
            <a:chOff x="1" y="-82296"/>
            <a:chExt cx="12192000" cy="6858000"/>
          </a:xfrm>
        </p:grpSpPr>
        <p:sp>
          <p:nvSpPr>
            <p:cNvPr id="25" name="Téglalap 24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26" name="Szabadkézi sokszög 25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27" name="Szövegdoboz 26">
              <a:hlinkClick r:id="rId4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Képzéseink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28" name="Csoportba foglalás 27"/>
          <p:cNvGrpSpPr/>
          <p:nvPr/>
        </p:nvGrpSpPr>
        <p:grpSpPr>
          <a:xfrm>
            <a:off x="-2306526" y="-8"/>
            <a:ext cx="12192000" cy="6858000"/>
            <a:chOff x="1" y="-82296"/>
            <a:chExt cx="12192000" cy="6858000"/>
          </a:xfrm>
        </p:grpSpPr>
        <p:sp>
          <p:nvSpPr>
            <p:cNvPr id="29" name="Téglalap 28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0" name="Szabadkézi sokszög 29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33CCCC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1" name="Szövegdoboz 30">
              <a:hlinkClick r:id="rId5" action="ppaction://hlinksldjump"/>
            </p:cNvPr>
            <p:cNvSpPr txBox="1"/>
            <p:nvPr/>
          </p:nvSpPr>
          <p:spPr>
            <a:xfrm rot="16200000">
              <a:off x="10440702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onotype Corsiva" panose="03010101010201010101" pitchFamily="66" charset="0"/>
                </a:rPr>
                <a:t>Galéria</a:t>
              </a:r>
              <a:endParaRPr lang="hu-H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endParaRPr>
            </a:p>
          </p:txBody>
        </p:sp>
      </p:grpSp>
      <p:grpSp>
        <p:nvGrpSpPr>
          <p:cNvPr id="32" name="Csoportba foglalás 31"/>
          <p:cNvGrpSpPr/>
          <p:nvPr/>
        </p:nvGrpSpPr>
        <p:grpSpPr>
          <a:xfrm>
            <a:off x="-3075368" y="-12"/>
            <a:ext cx="12192000" cy="6858000"/>
            <a:chOff x="1" y="-82296"/>
            <a:chExt cx="12192000" cy="6858000"/>
          </a:xfrm>
        </p:grpSpPr>
        <p:sp>
          <p:nvSpPr>
            <p:cNvPr id="33" name="Téglalap 32"/>
            <p:cNvSpPr/>
            <p:nvPr/>
          </p:nvSpPr>
          <p:spPr>
            <a:xfrm>
              <a:off x="1" y="-82296"/>
              <a:ext cx="12192000" cy="685800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  <a:effectLst>
              <a:outerShdw blurRad="50800" dist="50800" dir="5400000" sx="101000" sy="101000" algn="ctr" rotWithShape="0">
                <a:schemeClr val="tx1">
                  <a:lumMod val="65000"/>
                  <a:lumOff val="35000"/>
                  <a:alpha val="35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/>
            </a:p>
          </p:txBody>
        </p:sp>
        <p:sp>
          <p:nvSpPr>
            <p:cNvPr id="34" name="Szabadkézi sokszög 33"/>
            <p:cNvSpPr>
              <a:spLocks noChangeAspect="1"/>
            </p:cNvSpPr>
            <p:nvPr/>
          </p:nvSpPr>
          <p:spPr>
            <a:xfrm>
              <a:off x="10858136" y="2158702"/>
              <a:ext cx="1333865" cy="2376000"/>
            </a:xfrm>
            <a:custGeom>
              <a:avLst/>
              <a:gdLst>
                <a:gd name="connsiteX0" fmla="*/ 1069850 w 1069850"/>
                <a:gd name="connsiteY0" fmla="*/ 0 h 2158975"/>
                <a:gd name="connsiteX1" fmla="*/ 1069850 w 1069850"/>
                <a:gd name="connsiteY1" fmla="*/ 2158975 h 2158975"/>
                <a:gd name="connsiteX2" fmla="*/ 969576 w 1069850"/>
                <a:gd name="connsiteY2" fmla="*/ 2153911 h 2158975"/>
                <a:gd name="connsiteX3" fmla="*/ 0 w 1069850"/>
                <a:gd name="connsiteY3" fmla="*/ 1079487 h 2158975"/>
                <a:gd name="connsiteX4" fmla="*/ 969576 w 1069850"/>
                <a:gd name="connsiteY4" fmla="*/ 5063 h 21589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69850" h="2158975">
                  <a:moveTo>
                    <a:pt x="1069850" y="0"/>
                  </a:moveTo>
                  <a:lnTo>
                    <a:pt x="1069850" y="2158975"/>
                  </a:lnTo>
                  <a:lnTo>
                    <a:pt x="969576" y="2153911"/>
                  </a:lnTo>
                  <a:cubicBezTo>
                    <a:pt x="424979" y="2098605"/>
                    <a:pt x="0" y="1638676"/>
                    <a:pt x="0" y="1079487"/>
                  </a:cubicBezTo>
                  <a:cubicBezTo>
                    <a:pt x="0" y="520298"/>
                    <a:pt x="424979" y="60370"/>
                    <a:pt x="969576" y="5063"/>
                  </a:cubicBezTo>
                  <a:close/>
                </a:path>
              </a:pathLst>
            </a:custGeom>
            <a:solidFill>
              <a:srgbClr val="808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hu-HU">
                <a:solidFill>
                  <a:schemeClr val="bg1"/>
                </a:solidFill>
              </a:endParaRPr>
            </a:p>
          </p:txBody>
        </p:sp>
        <p:sp>
          <p:nvSpPr>
            <p:cNvPr id="35" name="Szövegdoboz 34"/>
            <p:cNvSpPr txBox="1"/>
            <p:nvPr/>
          </p:nvSpPr>
          <p:spPr>
            <a:xfrm rot="16200000">
              <a:off x="10479086" y="3085092"/>
              <a:ext cx="276148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hu-HU" sz="2800" b="1" dirty="0" smtClean="0">
                  <a:solidFill>
                    <a:schemeClr val="bg1"/>
                  </a:solidFill>
                  <a:latin typeface="Monotype Corsiva" panose="03010101010201010101" pitchFamily="66" charset="0"/>
                </a:rPr>
                <a:t>Elérhetőségeink</a:t>
              </a:r>
              <a:endParaRPr lang="hu-HU" sz="2800" b="1" dirty="0">
                <a:solidFill>
                  <a:schemeClr val="bg1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2" name="Szövegdoboz 1"/>
          <p:cNvSpPr txBox="1"/>
          <p:nvPr/>
        </p:nvSpPr>
        <p:spPr>
          <a:xfrm>
            <a:off x="489857" y="597441"/>
            <a:ext cx="7156233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800" b="1" dirty="0">
                <a:latin typeface="Monotype Corsiva" panose="03010101010201010101" pitchFamily="66" charset="0"/>
              </a:rPr>
              <a:t>M</a:t>
            </a:r>
            <a:r>
              <a:rPr lang="hu-HU" sz="3800" b="1" dirty="0" smtClean="0">
                <a:latin typeface="Monotype Corsiva" panose="03010101010201010101" pitchFamily="66" charset="0"/>
              </a:rPr>
              <a:t>egbízott igazgató: </a:t>
            </a:r>
          </a:p>
          <a:p>
            <a:r>
              <a:rPr lang="hu-HU" sz="3800" dirty="0" smtClean="0">
                <a:latin typeface="Monotype Corsiva" panose="03010101010201010101" pitchFamily="66" charset="0"/>
              </a:rPr>
              <a:t>Dr. </a:t>
            </a:r>
            <a:r>
              <a:rPr lang="hu-HU" sz="3800" dirty="0" err="1" smtClean="0">
                <a:latin typeface="Monotype Corsiva" panose="03010101010201010101" pitchFamily="66" charset="0"/>
              </a:rPr>
              <a:t>Sárayné</a:t>
            </a:r>
            <a:r>
              <a:rPr lang="hu-HU" sz="3800" dirty="0" smtClean="0">
                <a:latin typeface="Monotype Corsiva" panose="03010101010201010101" pitchFamily="66" charset="0"/>
              </a:rPr>
              <a:t> Süle Gabriella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hu-HU" sz="3800" b="1" dirty="0" smtClean="0">
                <a:latin typeface="Monotype Corsiva" panose="03010101010201010101" pitchFamily="66" charset="0"/>
              </a:rPr>
              <a:t>OM azonosító: </a:t>
            </a:r>
            <a:r>
              <a:rPr lang="hu-HU" sz="3800" dirty="0" smtClean="0">
                <a:latin typeface="Monotype Corsiva" panose="03010101010201010101" pitchFamily="66" charset="0"/>
              </a:rPr>
              <a:t>203062</a:t>
            </a:r>
          </a:p>
          <a:p>
            <a:pPr>
              <a:spcAft>
                <a:spcPts val="1200"/>
              </a:spcAft>
            </a:pPr>
            <a:r>
              <a:rPr lang="hu-HU" sz="3800" b="1" dirty="0" smtClean="0">
                <a:latin typeface="Monotype Corsiva" panose="03010101010201010101" pitchFamily="66" charset="0"/>
              </a:rPr>
              <a:t>Cím: </a:t>
            </a:r>
            <a:br>
              <a:rPr lang="hu-HU" sz="3800" b="1" dirty="0" smtClean="0">
                <a:latin typeface="Monotype Corsiva" panose="03010101010201010101" pitchFamily="66" charset="0"/>
              </a:rPr>
            </a:br>
            <a:r>
              <a:rPr lang="hu-HU" sz="3800" dirty="0" smtClean="0">
                <a:latin typeface="Monotype Corsiva" panose="03010101010201010101" pitchFamily="66" charset="0"/>
              </a:rPr>
              <a:t>9700 Szombathely, Nagykar utca 1-3.</a:t>
            </a:r>
          </a:p>
          <a:p>
            <a:pPr>
              <a:spcAft>
                <a:spcPts val="1200"/>
              </a:spcAft>
            </a:pPr>
            <a:r>
              <a:rPr lang="hu-HU" sz="3800" b="1" dirty="0" smtClean="0">
                <a:latin typeface="Monotype Corsiva" panose="03010101010201010101" pitchFamily="66" charset="0"/>
              </a:rPr>
              <a:t>Telefonszám: </a:t>
            </a:r>
            <a:r>
              <a:rPr lang="hu-HU" sz="3800" dirty="0" smtClean="0">
                <a:latin typeface="Monotype Corsiva" panose="03010101010201010101" pitchFamily="66" charset="0"/>
              </a:rPr>
              <a:t>+36 (94) 312 375</a:t>
            </a:r>
          </a:p>
          <a:p>
            <a:r>
              <a:rPr lang="hu-HU" sz="3800" b="1" dirty="0" smtClean="0">
                <a:latin typeface="Monotype Corsiva" panose="03010101010201010101" pitchFamily="66" charset="0"/>
              </a:rPr>
              <a:t>E-mail cím: </a:t>
            </a:r>
            <a:br>
              <a:rPr lang="hu-HU" sz="3800" b="1" dirty="0" smtClean="0">
                <a:latin typeface="Monotype Corsiva" panose="03010101010201010101" pitchFamily="66" charset="0"/>
              </a:rPr>
            </a:br>
            <a:r>
              <a:rPr lang="hu-HU" sz="3800" dirty="0" smtClean="0">
                <a:latin typeface="Monotype Corsiva" panose="03010101010201010101" pitchFamily="66" charset="0"/>
              </a:rPr>
              <a:t>iskola@keri-szhely.sulinet.hu</a:t>
            </a:r>
          </a:p>
          <a:p>
            <a:endParaRPr lang="hu-HU" dirty="0"/>
          </a:p>
        </p:txBody>
      </p:sp>
      <p:sp>
        <p:nvSpPr>
          <p:cNvPr id="36" name="Akciógomb: Vissza vagy Előző 35">
            <a:hlinkClick r:id="rId6" action="ppaction://hlinksldjump" highlightClick="1"/>
          </p:cNvPr>
          <p:cNvSpPr/>
          <p:nvPr/>
        </p:nvSpPr>
        <p:spPr>
          <a:xfrm rot="10800000">
            <a:off x="7106090" y="6014758"/>
            <a:ext cx="540000" cy="540000"/>
          </a:xfrm>
          <a:prstGeom prst="actionButtonBackPrevious">
            <a:avLst/>
          </a:prstGeom>
          <a:gradFill>
            <a:gsLst>
              <a:gs pos="0">
                <a:schemeClr val="accent3">
                  <a:lumMod val="110000"/>
                  <a:satMod val="105000"/>
                  <a:tint val="67000"/>
                  <a:alpha val="4000"/>
                </a:schemeClr>
              </a:gs>
              <a:gs pos="50000">
                <a:schemeClr val="accent3">
                  <a:lumMod val="105000"/>
                  <a:satMod val="103000"/>
                  <a:tint val="73000"/>
                </a:schemeClr>
              </a:gs>
              <a:gs pos="100000">
                <a:schemeClr val="accent3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8" name="Akciógomb: Kezdő dia 37">
            <a:hlinkClick r:id="" action="ppaction://hlinkshowjump?jump=firstslide" highlightClick="1"/>
          </p:cNvPr>
          <p:cNvSpPr/>
          <p:nvPr/>
        </p:nvSpPr>
        <p:spPr>
          <a:xfrm>
            <a:off x="492481" y="6010257"/>
            <a:ext cx="562668" cy="549002"/>
          </a:xfrm>
          <a:prstGeom prst="actionButtonHome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734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80760" y="365125"/>
            <a:ext cx="5273040" cy="1325563"/>
          </a:xfrm>
        </p:spPr>
        <p:txBody>
          <a:bodyPr>
            <a:normAutofit/>
          </a:bodyPr>
          <a:lstStyle/>
          <a:p>
            <a:pPr algn="ctr"/>
            <a:r>
              <a:rPr lang="hu-HU" sz="5400" b="1" spc="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Technikum</a:t>
            </a:r>
            <a:endParaRPr lang="hu-HU" sz="5400" b="1" spc="2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9" name="Csoportba foglalás 18"/>
          <p:cNvGrpSpPr/>
          <p:nvPr/>
        </p:nvGrpSpPr>
        <p:grpSpPr>
          <a:xfrm>
            <a:off x="3502152" y="0"/>
            <a:ext cx="1536192" cy="6858000"/>
            <a:chOff x="3502152" y="0"/>
            <a:chExt cx="1536192" cy="6858000"/>
          </a:xfrm>
        </p:grpSpPr>
        <p:grpSp>
          <p:nvGrpSpPr>
            <p:cNvPr id="25" name="Csoportba foglalás 24"/>
            <p:cNvGrpSpPr/>
            <p:nvPr/>
          </p:nvGrpSpPr>
          <p:grpSpPr>
            <a:xfrm>
              <a:off x="3502152" y="0"/>
              <a:ext cx="1536192" cy="6858000"/>
              <a:chOff x="3502152" y="0"/>
              <a:chExt cx="1536192" cy="6858000"/>
            </a:xfrm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74000">
                  <a:schemeClr val="accent2">
                    <a:lumMod val="60000"/>
                    <a:lumOff val="40000"/>
                  </a:schemeClr>
                </a:gs>
                <a:gs pos="83000">
                  <a:schemeClr val="accent2">
                    <a:lumMod val="40000"/>
                    <a:lumOff val="6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0" scaled="1"/>
              <a:tileRect/>
            </a:gradFill>
          </p:grpSpPr>
          <p:sp>
            <p:nvSpPr>
              <p:cNvPr id="12" name="Téglalap 11"/>
              <p:cNvSpPr/>
              <p:nvPr/>
            </p:nvSpPr>
            <p:spPr>
              <a:xfrm>
                <a:off x="3502152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3" name="Háromszög 12"/>
              <p:cNvSpPr/>
              <p:nvPr/>
            </p:nvSpPr>
            <p:spPr>
              <a:xfrm rot="5400000">
                <a:off x="4343400" y="5847779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3" name="Szövegdoboz 22">
              <a:hlinkClick r:id="rId2" action="ppaction://hlinksldjump"/>
            </p:cNvPr>
            <p:cNvSpPr txBox="1"/>
            <p:nvPr/>
          </p:nvSpPr>
          <p:spPr>
            <a:xfrm>
              <a:off x="4334256" y="5853797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>
                  <a:solidFill>
                    <a:schemeClr val="bg1"/>
                  </a:solidFill>
                  <a:latin typeface="Tw Cen MT" panose="020B0602020104020603" pitchFamily="34" charset="-18"/>
                </a:rPr>
                <a:t>5</a:t>
              </a:r>
            </a:p>
          </p:txBody>
        </p:sp>
      </p:grpSp>
      <p:grpSp>
        <p:nvGrpSpPr>
          <p:cNvPr id="18" name="Csoportba foglalás 17"/>
          <p:cNvGrpSpPr/>
          <p:nvPr/>
        </p:nvGrpSpPr>
        <p:grpSpPr>
          <a:xfrm>
            <a:off x="2633472" y="0"/>
            <a:ext cx="1527048" cy="6858000"/>
            <a:chOff x="2633472" y="0"/>
            <a:chExt cx="1527048" cy="6858000"/>
          </a:xfrm>
        </p:grpSpPr>
        <p:grpSp>
          <p:nvGrpSpPr>
            <p:cNvPr id="26" name="Csoportba foglalás 25"/>
            <p:cNvGrpSpPr/>
            <p:nvPr/>
          </p:nvGrpSpPr>
          <p:grpSpPr>
            <a:xfrm>
              <a:off x="2633472" y="0"/>
              <a:ext cx="1527048" cy="6858000"/>
              <a:chOff x="2633472" y="0"/>
              <a:chExt cx="1527048" cy="6858000"/>
            </a:xfrm>
            <a:gradFill>
              <a:gsLst>
                <a:gs pos="0">
                  <a:schemeClr val="accent5">
                    <a:lumMod val="75000"/>
                  </a:schemeClr>
                </a:gs>
                <a:gs pos="74000">
                  <a:schemeClr val="accent5">
                    <a:lumMod val="60000"/>
                    <a:lumOff val="40000"/>
                  </a:schemeClr>
                </a:gs>
                <a:gs pos="83000">
                  <a:schemeClr val="accent5">
                    <a:lumMod val="40000"/>
                    <a:lumOff val="60000"/>
                  </a:schemeClr>
                </a:gs>
                <a:gs pos="100000">
                  <a:schemeClr val="accent5">
                    <a:lumMod val="20000"/>
                    <a:lumOff val="80000"/>
                  </a:schemeClr>
                </a:gs>
              </a:gsLst>
              <a:lin ang="0" scaled="1"/>
            </a:gradFill>
          </p:grpSpPr>
          <p:sp>
            <p:nvSpPr>
              <p:cNvPr id="11" name="Téglalap 10"/>
              <p:cNvSpPr/>
              <p:nvPr/>
            </p:nvSpPr>
            <p:spPr>
              <a:xfrm>
                <a:off x="2633472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4" name="Háromszög 13"/>
              <p:cNvSpPr/>
              <p:nvPr/>
            </p:nvSpPr>
            <p:spPr>
              <a:xfrm rot="5400000">
                <a:off x="3465576" y="4669996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4" name="Szövegdoboz 23">
              <a:hlinkClick r:id="rId3" action="ppaction://hlinksldjump"/>
            </p:cNvPr>
            <p:cNvSpPr txBox="1"/>
            <p:nvPr/>
          </p:nvSpPr>
          <p:spPr>
            <a:xfrm>
              <a:off x="3465576" y="4676014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 smtClean="0">
                  <a:solidFill>
                    <a:schemeClr val="bg1"/>
                  </a:solidFill>
                  <a:latin typeface="Tw Cen MT" panose="020B0602020104020603" pitchFamily="34" charset="-18"/>
                </a:rPr>
                <a:t>4</a:t>
              </a:r>
              <a:endParaRPr lang="hu-HU" sz="3600" b="1" dirty="0">
                <a:solidFill>
                  <a:schemeClr val="bg1"/>
                </a:solidFill>
                <a:latin typeface="Tw Cen MT" panose="020B0602020104020603" pitchFamily="34" charset="-18"/>
              </a:endParaRPr>
            </a:p>
          </p:txBody>
        </p:sp>
      </p:grpSp>
      <p:grpSp>
        <p:nvGrpSpPr>
          <p:cNvPr id="8" name="Csoportba foglalás 7"/>
          <p:cNvGrpSpPr/>
          <p:nvPr/>
        </p:nvGrpSpPr>
        <p:grpSpPr>
          <a:xfrm>
            <a:off x="1755648" y="0"/>
            <a:ext cx="1536192" cy="6858000"/>
            <a:chOff x="1755648" y="0"/>
            <a:chExt cx="1536192" cy="6858000"/>
          </a:xfrm>
        </p:grpSpPr>
        <p:grpSp>
          <p:nvGrpSpPr>
            <p:cNvPr id="20" name="Csoportba foglalás 19"/>
            <p:cNvGrpSpPr/>
            <p:nvPr/>
          </p:nvGrpSpPr>
          <p:grpSpPr>
            <a:xfrm>
              <a:off x="1755648" y="0"/>
              <a:ext cx="1536192" cy="6858000"/>
              <a:chOff x="1755648" y="0"/>
              <a:chExt cx="1536192" cy="6858000"/>
            </a:xfrm>
            <a:solidFill>
              <a:srgbClr val="660066"/>
            </a:solidFill>
          </p:grpSpPr>
          <p:sp>
            <p:nvSpPr>
              <p:cNvPr id="10" name="Téglalap 9"/>
              <p:cNvSpPr/>
              <p:nvPr/>
            </p:nvSpPr>
            <p:spPr>
              <a:xfrm>
                <a:off x="1755648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5" name="Háromszög 14"/>
              <p:cNvSpPr/>
              <p:nvPr/>
            </p:nvSpPr>
            <p:spPr>
              <a:xfrm rot="5400000">
                <a:off x="2596896" y="3492214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7" name="Szövegdoboz 26">
              <a:hlinkClick r:id="rId4" action="ppaction://hlinksldjump"/>
            </p:cNvPr>
            <p:cNvSpPr txBox="1"/>
            <p:nvPr/>
          </p:nvSpPr>
          <p:spPr>
            <a:xfrm>
              <a:off x="2606040" y="3498231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 smtClean="0">
                  <a:solidFill>
                    <a:schemeClr val="bg1"/>
                  </a:solidFill>
                  <a:latin typeface="Tw Cen MT" panose="020B0602020104020603" pitchFamily="34" charset="-18"/>
                </a:rPr>
                <a:t>3</a:t>
              </a:r>
              <a:endParaRPr lang="hu-HU" sz="3600" b="1" dirty="0">
                <a:solidFill>
                  <a:schemeClr val="bg1"/>
                </a:solidFill>
                <a:latin typeface="Tw Cen MT" panose="020B0602020104020603" pitchFamily="34" charset="-18"/>
              </a:endParaRPr>
            </a:p>
          </p:txBody>
        </p:sp>
      </p:grpSp>
      <p:grpSp>
        <p:nvGrpSpPr>
          <p:cNvPr id="7" name="Csoportba foglalás 6"/>
          <p:cNvGrpSpPr/>
          <p:nvPr/>
        </p:nvGrpSpPr>
        <p:grpSpPr>
          <a:xfrm>
            <a:off x="877824" y="0"/>
            <a:ext cx="1536192" cy="6858000"/>
            <a:chOff x="877824" y="0"/>
            <a:chExt cx="1536192" cy="6858000"/>
          </a:xfrm>
        </p:grpSpPr>
        <p:grpSp>
          <p:nvGrpSpPr>
            <p:cNvPr id="21" name="Csoportba foglalás 20"/>
            <p:cNvGrpSpPr/>
            <p:nvPr/>
          </p:nvGrpSpPr>
          <p:grpSpPr>
            <a:xfrm>
              <a:off x="877824" y="0"/>
              <a:ext cx="1536192" cy="6858000"/>
              <a:chOff x="877824" y="0"/>
              <a:chExt cx="1536192" cy="6858000"/>
            </a:xfr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</p:grpSpPr>
          <p:sp>
            <p:nvSpPr>
              <p:cNvPr id="9" name="Téglalap 8"/>
              <p:cNvSpPr/>
              <p:nvPr/>
            </p:nvSpPr>
            <p:spPr>
              <a:xfrm>
                <a:off x="877824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6" name="Háromszög 15"/>
              <p:cNvSpPr/>
              <p:nvPr/>
            </p:nvSpPr>
            <p:spPr>
              <a:xfrm rot="5400000">
                <a:off x="1719072" y="2314432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9" name="Szövegdoboz 28">
              <a:hlinkClick r:id="rId5" action="ppaction://hlinksldjump"/>
            </p:cNvPr>
            <p:cNvSpPr txBox="1"/>
            <p:nvPr/>
          </p:nvSpPr>
          <p:spPr>
            <a:xfrm>
              <a:off x="1691640" y="2320450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 smtClean="0">
                  <a:solidFill>
                    <a:schemeClr val="bg1"/>
                  </a:solidFill>
                  <a:latin typeface="Tw Cen MT" panose="020B0602020104020603" pitchFamily="34" charset="-18"/>
                </a:rPr>
                <a:t>2</a:t>
              </a:r>
              <a:endParaRPr lang="hu-HU" sz="3600" b="1" dirty="0">
                <a:solidFill>
                  <a:schemeClr val="bg1"/>
                </a:solidFill>
                <a:latin typeface="Tw Cen MT" panose="020B0602020104020603" pitchFamily="34" charset="-18"/>
              </a:endParaRPr>
            </a:p>
          </p:txBody>
        </p:sp>
      </p:grpSp>
      <p:grpSp>
        <p:nvGrpSpPr>
          <p:cNvPr id="6" name="Csoportba foglalás 5"/>
          <p:cNvGrpSpPr/>
          <p:nvPr/>
        </p:nvGrpSpPr>
        <p:grpSpPr>
          <a:xfrm>
            <a:off x="0" y="0"/>
            <a:ext cx="1536192" cy="6858000"/>
            <a:chOff x="0" y="0"/>
            <a:chExt cx="1536192" cy="6858000"/>
          </a:xfrm>
        </p:grpSpPr>
        <p:grpSp>
          <p:nvGrpSpPr>
            <p:cNvPr id="22" name="Csoportba foglalás 21"/>
            <p:cNvGrpSpPr/>
            <p:nvPr/>
          </p:nvGrpSpPr>
          <p:grpSpPr>
            <a:xfrm>
              <a:off x="0" y="0"/>
              <a:ext cx="1536192" cy="6858000"/>
              <a:chOff x="0" y="0"/>
              <a:chExt cx="1536192" cy="6858000"/>
            </a:xfrm>
            <a:gradFill flip="none" rotWithShape="1">
              <a:gsLst>
                <a:gs pos="0">
                  <a:schemeClr val="accent4">
                    <a:lumMod val="75000"/>
                    <a:shade val="30000"/>
                    <a:satMod val="115000"/>
                  </a:schemeClr>
                </a:gs>
                <a:gs pos="50000">
                  <a:schemeClr val="accent4">
                    <a:lumMod val="75000"/>
                    <a:shade val="67500"/>
                    <a:satMod val="115000"/>
                  </a:schemeClr>
                </a:gs>
                <a:gs pos="100000">
                  <a:schemeClr val="accent4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</p:grpSpPr>
          <p:sp>
            <p:nvSpPr>
              <p:cNvPr id="4" name="Téglalap 3"/>
              <p:cNvSpPr/>
              <p:nvPr/>
            </p:nvSpPr>
            <p:spPr>
              <a:xfrm>
                <a:off x="0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7" name="Háromszög 16"/>
              <p:cNvSpPr/>
              <p:nvPr/>
            </p:nvSpPr>
            <p:spPr>
              <a:xfrm rot="5400000">
                <a:off x="841248" y="1136650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30" name="Szövegdoboz 29">
              <a:hlinkClick r:id="rId6" action="ppaction://hlinksldjump"/>
            </p:cNvPr>
            <p:cNvSpPr txBox="1"/>
            <p:nvPr/>
          </p:nvSpPr>
          <p:spPr>
            <a:xfrm>
              <a:off x="758952" y="1142668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 smtClean="0">
                  <a:solidFill>
                    <a:schemeClr val="bg1"/>
                  </a:solidFill>
                  <a:latin typeface="Tw Cen MT" panose="020B0602020104020603" pitchFamily="34" charset="-18"/>
                </a:rPr>
                <a:t>1</a:t>
              </a:r>
              <a:endParaRPr lang="hu-HU" sz="3600" b="1" dirty="0">
                <a:solidFill>
                  <a:schemeClr val="bg1"/>
                </a:solidFill>
                <a:latin typeface="Tw Cen MT" panose="020B0602020104020603" pitchFamily="34" charset="-18"/>
              </a:endParaRPr>
            </a:p>
          </p:txBody>
        </p:sp>
      </p:grpSp>
      <p:sp>
        <p:nvSpPr>
          <p:cNvPr id="28" name="Szövegdoboz 27"/>
          <p:cNvSpPr txBox="1"/>
          <p:nvPr/>
        </p:nvSpPr>
        <p:spPr>
          <a:xfrm>
            <a:off x="6129571" y="1443286"/>
            <a:ext cx="54381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 algn="ctr">
              <a:buFont typeface="+mj-lt"/>
              <a:buAutoNum type="arabicPeriod"/>
            </a:pPr>
            <a:r>
              <a:rPr lang="hu-HU" sz="2400" dirty="0">
                <a:solidFill>
                  <a:srgbClr val="A37700"/>
                </a:solidFill>
                <a:latin typeface="Comic Sans MS" panose="030F0702030302020204" pitchFamily="66" charset="0"/>
              </a:rPr>
              <a:t>Két tanítási nyelvű </a:t>
            </a:r>
            <a:br>
              <a:rPr lang="hu-HU" sz="2400" dirty="0">
                <a:solidFill>
                  <a:srgbClr val="A37700"/>
                </a:solidFill>
                <a:latin typeface="Comic Sans MS" panose="030F0702030302020204" pitchFamily="66" charset="0"/>
              </a:rPr>
            </a:br>
            <a:r>
              <a:rPr lang="hu-HU" sz="2400" dirty="0">
                <a:solidFill>
                  <a:srgbClr val="A37700"/>
                </a:solidFill>
                <a:latin typeface="Comic Sans MS" panose="030F0702030302020204" pitchFamily="66" charset="0"/>
              </a:rPr>
              <a:t>német-magyar</a:t>
            </a:r>
            <a:br>
              <a:rPr lang="hu-HU" sz="2400" dirty="0">
                <a:solidFill>
                  <a:srgbClr val="A37700"/>
                </a:solidFill>
                <a:latin typeface="Comic Sans MS" panose="030F0702030302020204" pitchFamily="66" charset="0"/>
              </a:rPr>
            </a:br>
            <a:r>
              <a:rPr lang="hu-HU" sz="2400" dirty="0">
                <a:solidFill>
                  <a:srgbClr val="A37700"/>
                </a:solidFill>
                <a:latin typeface="Comic Sans MS" panose="030F0702030302020204" pitchFamily="66" charset="0"/>
              </a:rPr>
              <a:t>Turisztikai technikus</a:t>
            </a:r>
          </a:p>
        </p:txBody>
      </p:sp>
      <p:sp>
        <p:nvSpPr>
          <p:cNvPr id="33" name="Szövegdoboz 32"/>
          <p:cNvSpPr txBox="1"/>
          <p:nvPr/>
        </p:nvSpPr>
        <p:spPr>
          <a:xfrm>
            <a:off x="6198151" y="2752280"/>
            <a:ext cx="543814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426E25"/>
                </a:solidFill>
                <a:latin typeface="Comic Sans MS" panose="030F0702030302020204" pitchFamily="66" charset="0"/>
              </a:rPr>
              <a:t>2.   Két </a:t>
            </a:r>
            <a: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  <a:t>tanítási nyelvű</a:t>
            </a:r>
            <a:b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</a:br>
            <a: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  <a:t>angol-magyar</a:t>
            </a:r>
            <a:b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</a:br>
            <a: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  <a:t>Kereskedő és webáruházi</a:t>
            </a:r>
            <a:br>
              <a:rPr lang="hu-HU" sz="2400" dirty="0">
                <a:solidFill>
                  <a:srgbClr val="426E25"/>
                </a:solidFill>
                <a:latin typeface="Comic Sans MS" panose="030F0702030302020204" pitchFamily="66" charset="0"/>
              </a:rPr>
            </a:br>
            <a:r>
              <a:rPr lang="hu-HU" sz="2400" dirty="0" smtClean="0">
                <a:solidFill>
                  <a:srgbClr val="426E25"/>
                </a:solidFill>
                <a:latin typeface="Comic Sans MS" panose="030F0702030302020204" pitchFamily="66" charset="0"/>
              </a:rPr>
              <a:t>technikus</a:t>
            </a:r>
            <a:endParaRPr lang="hu-HU" sz="2400" dirty="0">
              <a:solidFill>
                <a:srgbClr val="426E25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6178382" y="4395444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3.   Vendégtéri </a:t>
            </a:r>
            <a:r>
              <a:rPr lang="hu-HU" sz="2400" dirty="0">
                <a:solidFill>
                  <a:srgbClr val="660066"/>
                </a:solidFill>
                <a:latin typeface="Comic Sans MS" panose="030F0702030302020204" pitchFamily="66" charset="0"/>
              </a:rPr>
              <a:t>szaktechnikus</a:t>
            </a:r>
          </a:p>
        </p:txBody>
      </p:sp>
      <p:sp>
        <p:nvSpPr>
          <p:cNvPr id="35" name="Szövegdoboz 34"/>
          <p:cNvSpPr txBox="1"/>
          <p:nvPr/>
        </p:nvSpPr>
        <p:spPr>
          <a:xfrm>
            <a:off x="6178382" y="5073527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5E7FB9"/>
                </a:solidFill>
                <a:latin typeface="Comic Sans MS" panose="030F0702030302020204" pitchFamily="66" charset="0"/>
              </a:rPr>
              <a:t>4.   Szakács szaktechnikus</a:t>
            </a:r>
            <a:endParaRPr lang="hu-HU" sz="2400" dirty="0">
              <a:solidFill>
                <a:srgbClr val="5E7FB9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198151" y="5706589"/>
            <a:ext cx="54381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CC6722"/>
                </a:solidFill>
                <a:latin typeface="Comic Sans MS" panose="030F0702030302020204" pitchFamily="66" charset="0"/>
              </a:rPr>
              <a:t>5.  Kereskedő </a:t>
            </a:r>
            <a:r>
              <a:rPr lang="hu-HU" sz="2400" dirty="0">
                <a:solidFill>
                  <a:srgbClr val="CC6722"/>
                </a:solidFill>
                <a:latin typeface="Comic Sans MS" panose="030F0702030302020204" pitchFamily="66" charset="0"/>
              </a:rPr>
              <a:t>és webáruházi</a:t>
            </a:r>
            <a:br>
              <a:rPr lang="hu-HU" sz="2400" dirty="0">
                <a:solidFill>
                  <a:srgbClr val="CC6722"/>
                </a:solidFill>
                <a:latin typeface="Comic Sans MS" panose="030F0702030302020204" pitchFamily="66" charset="0"/>
              </a:rPr>
            </a:br>
            <a:r>
              <a:rPr lang="hu-HU" sz="2400" dirty="0">
                <a:solidFill>
                  <a:srgbClr val="CC6722"/>
                </a:solidFill>
                <a:latin typeface="Comic Sans MS" panose="030F0702030302020204" pitchFamily="66" charset="0"/>
              </a:rPr>
              <a:t>technikus</a:t>
            </a:r>
          </a:p>
        </p:txBody>
      </p:sp>
      <p:sp>
        <p:nvSpPr>
          <p:cNvPr id="32" name="Lekerekített téglalap 31">
            <a:hlinkClick r:id="rId7" action="ppaction://hlinksldjump"/>
          </p:cNvPr>
          <p:cNvSpPr/>
          <p:nvPr/>
        </p:nvSpPr>
        <p:spPr>
          <a:xfrm>
            <a:off x="10310949" y="6299831"/>
            <a:ext cx="1256762" cy="400594"/>
          </a:xfrm>
          <a:prstGeom prst="round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latin typeface="Monotype Corsiva" panose="03010101010201010101" pitchFamily="66" charset="0"/>
              </a:rPr>
              <a:t>Képzéseink</a:t>
            </a:r>
            <a:endParaRPr lang="hu-HU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57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33" grpId="0"/>
      <p:bldP spid="34" grpId="0"/>
      <p:bldP spid="35" grpId="0"/>
      <p:bldP spid="3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7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német-magyar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Turisztikai 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546951"/>
            <a:ext cx="10515600" cy="4351338"/>
          </a:xfrm>
        </p:spPr>
        <p:txBody>
          <a:bodyPr/>
          <a:lstStyle/>
          <a:p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Idegenforgalmi szakember, aki turisztikai vállalkozásokban végez szervezési, idegenvezetési, értékesítési, ügyintézői, információs munkát, miközben magas szinten kommunikál a vendégekkel, partnerekkel, munkatársakkal német nyelven is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Képzési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idő: 1 + 5 év, amely érettségivel és technikus szintű szakképzettség megszerzésével zárul. A kétnyelvű érettségi bizonyítvány bizonyos feltételek teljesítése esetén államilag elismert felsőfokú „C” típusú nyelvvizsgával egyenértékű.</a:t>
            </a:r>
          </a:p>
          <a:p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Választható szakmairányok: Turisztikai szervező, Idegenvezető</a:t>
            </a:r>
          </a:p>
          <a:p>
            <a:endParaRPr lang="hu-HU" dirty="0"/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838200" y="5898289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5898289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04"/>
          <a:stretch/>
        </p:blipFill>
        <p:spPr>
          <a:xfrm>
            <a:off x="10197050" y="0"/>
            <a:ext cx="1994950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63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7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német-magyar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Turisztikai 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Kinek </a:t>
            </a:r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ajánljuk?</a:t>
            </a:r>
          </a:p>
          <a:p>
            <a:pPr marL="0" indent="0">
              <a:buNone/>
            </a:pP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Az idegen nyelvek iránt érdeklődő tanulóknak, akik alapfokú nyelvismerettel rendelkeznek német nyelvből. Azoknak, akik életpályájukat a turizmus, vendéglátás területén képzelik el, szívesen mutatják be Magyarországot és a nagyvilágot az érdeklődőknek magyar és idegen nyelven egyaránt.</a:t>
            </a:r>
          </a:p>
          <a:p>
            <a:endParaRPr lang="hu-HU" dirty="0"/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838200" y="5906963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5906963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04"/>
          <a:stretch/>
        </p:blipFill>
        <p:spPr>
          <a:xfrm>
            <a:off x="10197050" y="0"/>
            <a:ext cx="1994950" cy="1690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967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377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német-magyar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/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Turisztikai </a:t>
            </a: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447378"/>
            <a:ext cx="10515600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német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nyelven magabiztos tudással kommunikálni a turizmusban érintett ügyfelekkel, partnerekkel,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átlátni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a turisztikai vállalkozások munkafolyamatait,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digitális technikákat és szakmai szoftvereket kezelni,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tisztában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leszel az idegenforgalom szerkezetével, fontosságával, hogy jelentős mértékben járul hozzá a gazdaság élénkítéséhez,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széleskörű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szakmai tudással és általános műveltséggel fogsz rendelkezni.</a:t>
            </a:r>
          </a:p>
          <a:p>
            <a:endParaRPr lang="hu-HU" dirty="0"/>
          </a:p>
        </p:txBody>
      </p:sp>
      <p:sp>
        <p:nvSpPr>
          <p:cNvPr id="5" name="Lekerekített téglalap 4">
            <a:hlinkClick r:id="rId2" action="ppaction://hlinksldjump"/>
          </p:cNvPr>
          <p:cNvSpPr>
            <a:spLocks noChangeAspect="1"/>
          </p:cNvSpPr>
          <p:nvPr/>
        </p:nvSpPr>
        <p:spPr>
          <a:xfrm>
            <a:off x="838200" y="5946761"/>
            <a:ext cx="1880183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6" name="Lekerekített téglalap 5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9463455" y="5946761"/>
            <a:ext cx="1880183" cy="5400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pic>
        <p:nvPicPr>
          <p:cNvPr id="7" name="Kép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104"/>
          <a:stretch/>
        </p:blipFill>
        <p:spPr>
          <a:xfrm>
            <a:off x="10560148" y="0"/>
            <a:ext cx="1631852" cy="1382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6991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6E25"/>
            </a:gs>
            <a:gs pos="48000">
              <a:srgbClr val="336600"/>
            </a:gs>
            <a:gs pos="100000">
              <a:srgbClr val="0066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harpenSoften amount="25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025" y="358688"/>
            <a:ext cx="3500775" cy="1332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angol-magyar</a:t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Kereskedő és webáruházi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 kereskedő és webáruházi technikus feladata az áruforgalom tervezése, irányítása, lebonyolítása, kontrollálása, az áruk adás-vétele, amely magában foglalja a személyes és webáruházi értékesítést egyaránt</a:t>
            </a:r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Képzési idő: 1 + 5 év, amely érettségivel és technikus szintű szakképzettség megszerzésével zárul. A kétnyelvű érettségi bizonyítvány bizonyos feltételek teljesítése esetén államilag elismert felsőfokú „C” típusú nyelvvizsgával egyenértékű.</a:t>
            </a:r>
          </a:p>
        </p:txBody>
      </p:sp>
      <p:sp>
        <p:nvSpPr>
          <p:cNvPr id="4" name="Akciógomb: Vissza vagy Előző 3">
            <a:hlinkClick r:id="" action="ppaction://hlinkshowjump?jump=nextslide" highlightClick="1"/>
          </p:cNvPr>
          <p:cNvSpPr/>
          <p:nvPr/>
        </p:nvSpPr>
        <p:spPr>
          <a:xfrm rot="10800000">
            <a:off x="10813800" y="6176963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Lekerekített téglalap 4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38200" y="6176963"/>
            <a:ext cx="1880183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982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6E25"/>
            </a:gs>
            <a:gs pos="48000">
              <a:srgbClr val="336600"/>
            </a:gs>
            <a:gs pos="100000">
              <a:srgbClr val="0066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harpenSoften amount="25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025" y="365125"/>
            <a:ext cx="3500775" cy="1332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angol-magyar</a:t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Kereskedő és webáruházi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ajánljuk?</a:t>
            </a:r>
          </a:p>
          <a:p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Az idegen nyelvek iránt érdeklődő tanulóknak, akik alapfokú nyelvismerettel rendelkeznek angol nyelvből. </a:t>
            </a:r>
            <a:endParaRPr lang="hu-HU" sz="36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Nyitottak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 gyakorlati tudás megszerzésére, szívesen használják az új IT technológiákat, digitális eszközöket, kíváncsiak a kereskedelemben zajló munkafolyamatok megismerésére és jó kapcsolatteremtő képességüket kihasználva szívesen tevékenykednek közösségekben.</a:t>
            </a:r>
          </a:p>
          <a:p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838200" y="6041900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6041900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20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26E25"/>
            </a:gs>
            <a:gs pos="48000">
              <a:srgbClr val="336600"/>
            </a:gs>
            <a:gs pos="100000">
              <a:srgbClr val="006600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GlowEdges/>
                    </a14:imgEffect>
                    <a14:imgEffect>
                      <a14:sharpenSoften amount="25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53025" y="361907"/>
            <a:ext cx="3500775" cy="1332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Két tanítási nyelvű angol-magyar</a:t>
            </a:r>
            <a:b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</a:br>
            <a:r>
              <a:rPr lang="hu-HU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Kereskedő és webáruházi </a:t>
            </a:r>
            <a:r>
              <a:rPr lang="hu-HU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szervezni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és ellenőrizni a kereskedelmi egység szabályszerű működését,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vállalkozás nyereséges gazdálkodása érdekében gazdasági, jogi és marketing tevékenyéget végezni,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az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elektronikus kereskedelem különböző formáit elindítani és működtetni,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az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elektronikus beszállítói rendszerek informatikai megoldásait ismerni,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direkt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marketinggel, áruforgalmi adminisztrációval és a kereskedelem aktuális trendjeivel foglalkozni magyar és angol nyelven egyaránt.</a:t>
            </a:r>
          </a:p>
          <a:p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Lekerekített téglalap 3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38200" y="5928151"/>
            <a:ext cx="1880184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5" name="Lekerekített téglalap 4">
            <a:hlinkClick r:id="rId5" action="ppaction://hlinksldjump"/>
          </p:cNvPr>
          <p:cNvSpPr>
            <a:spLocks noChangeAspect="1"/>
          </p:cNvSpPr>
          <p:nvPr/>
        </p:nvSpPr>
        <p:spPr>
          <a:xfrm>
            <a:off x="9473617" y="5928151"/>
            <a:ext cx="1880183" cy="5400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3776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414"/>
          <a:stretch/>
        </p:blipFill>
        <p:spPr>
          <a:xfrm>
            <a:off x="9469123" y="415906"/>
            <a:ext cx="1884677" cy="1224000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800" dirty="0">
                <a:solidFill>
                  <a:schemeClr val="bg1"/>
                </a:solidFill>
                <a:latin typeface="Monotype Corsiva" panose="03010101010201010101" pitchFamily="66" charset="0"/>
              </a:rPr>
              <a:t>Vendégtéri </a:t>
            </a:r>
            <a:r>
              <a:rPr lang="hu-HU" sz="4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547833"/>
            <a:ext cx="10515600" cy="4351338"/>
          </a:xfrm>
        </p:spPr>
        <p:txBody>
          <a:bodyPr>
            <a:norm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vendégtéri szaktechnikus a vendéglátó egységben a beszerzési-raktározási , termelési, értékesítési tevékenységet végzi, irányítja. 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Kialakítja annak üzletpolitikáját és marketing stratégiáját, ápolja az üzleti és vendégkapcsolatokat, folyamatosan gondoskodik a megfelelő árukészletről. 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Megtervezi, vezeti, koordinálja és ellenőrzi a vendéglátóegység működését.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nextslide" highlightClick="1"/>
          </p:cNvPr>
          <p:cNvSpPr/>
          <p:nvPr/>
        </p:nvSpPr>
        <p:spPr>
          <a:xfrm rot="10800000">
            <a:off x="10813800" y="5899171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Lekerekített téglalap 4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838200" y="5899171"/>
            <a:ext cx="1880183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589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4800" dirty="0">
                <a:solidFill>
                  <a:schemeClr val="bg1"/>
                </a:solidFill>
                <a:latin typeface="Monotype Corsiva" panose="03010101010201010101" pitchFamily="66" charset="0"/>
              </a:rPr>
              <a:t>Vendégtéri </a:t>
            </a:r>
            <a:r>
              <a:rPr lang="hu-HU" sz="4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270170" y="1825625"/>
            <a:ext cx="5083629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40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ajánljuk?</a:t>
            </a:r>
          </a:p>
          <a:p>
            <a:pPr marL="0" indent="0">
              <a:buNone/>
            </a:pPr>
            <a:r>
              <a:rPr lang="hu-HU" sz="40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vendéglátás, a szervezés és a logisztika iránt érdeklődő tanulóknak, akik szeretnek emberekkel foglalkozni.</a:t>
            </a:r>
            <a:endParaRPr lang="hu-HU" sz="40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838200" y="5771900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5771900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37"/>
          <a:stretch/>
        </p:blipFill>
        <p:spPr>
          <a:xfrm>
            <a:off x="980747" y="2245579"/>
            <a:ext cx="4557905" cy="2971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107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4800" dirty="0">
                <a:solidFill>
                  <a:schemeClr val="bg1"/>
                </a:solidFill>
                <a:latin typeface="Monotype Corsiva" panose="03010101010201010101" pitchFamily="66" charset="0"/>
              </a:rPr>
              <a:t>Vendégtéri </a:t>
            </a:r>
            <a:r>
              <a:rPr lang="hu-HU" sz="48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892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Üzleti levelezést folytatni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Figyelemmel kísérni az árukészletet, megrendeléseket készíteni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Ajánlatot készíteni a megrendelők részére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Rendezvényeket tervezni, szervezni, lebonyolítani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Képes leszel kialakítani a dolgozók munkabeosztását, betanítani és felügyelni a felszolgáló- és konyhai személyzetet.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Lekerekített téglalap 3">
            <a:hlinkClick r:id="rId2" action="ppaction://hlinksldjump"/>
          </p:cNvPr>
          <p:cNvSpPr>
            <a:spLocks noChangeAspect="1"/>
          </p:cNvSpPr>
          <p:nvPr/>
        </p:nvSpPr>
        <p:spPr>
          <a:xfrm>
            <a:off x="838200" y="5852831"/>
            <a:ext cx="1880184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5" name="Lekerekített téglalap 4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9473617" y="5852831"/>
            <a:ext cx="1880183" cy="5400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637"/>
          <a:stretch/>
        </p:blipFill>
        <p:spPr>
          <a:xfrm>
            <a:off x="7847455" y="445684"/>
            <a:ext cx="3506345" cy="2285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03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7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 preferRelativeResize="0">
            <a:picLocks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8250"/>
          <a:stretch/>
        </p:blipFill>
        <p:spPr>
          <a:xfrm>
            <a:off x="899161" y="1348033"/>
            <a:ext cx="10503578" cy="4232635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142" y="177469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Szakács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87139" y="1571482"/>
            <a:ext cx="10515600" cy="3469187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szakács szaktechnikus a vendéglátóipar termelési és irányítási területén, kihelyezett vagy fix éttermi konyhán az egységvezetéséért felelős szakember.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Közép- és felsővezetői feladatokat lát el, olyan munkakörökben is, mint például a főszakács helyettes, főszakács, generál főszakács, élelmezésvezető helyettes, élelmezésvezető.</a:t>
            </a:r>
          </a:p>
          <a:p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A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különböző rendezvények fő koordinátora.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nextslide" highlightClick="1"/>
          </p:cNvPr>
          <p:cNvSpPr/>
          <p:nvPr/>
        </p:nvSpPr>
        <p:spPr>
          <a:xfrm rot="10800000">
            <a:off x="10813742" y="5771900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Lekerekített téglalap 4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99160" y="5771900"/>
            <a:ext cx="1880184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3042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7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Szakács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83984" y="1825625"/>
            <a:ext cx="5169816" cy="377389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Akik szeretnek alkotni, munkájukkal örömöt szerezni másoknak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Akiket érdekel a szervezés és a logisztika.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838200" y="5759206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5759206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2" r="13505" b="29934"/>
          <a:stretch/>
        </p:blipFill>
        <p:spPr>
          <a:xfrm>
            <a:off x="443061" y="2671593"/>
            <a:ext cx="5495827" cy="2081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436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87A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 preferRelativeResize="0">
            <a:picLocks/>
          </p:cNvPicPr>
          <p:nvPr/>
        </p:nvPicPr>
        <p:blipFill rotWithShape="1">
          <a:blip r:embed="rId2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Texturizer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8250"/>
          <a:stretch/>
        </p:blipFill>
        <p:spPr>
          <a:xfrm>
            <a:off x="899161" y="1348033"/>
            <a:ext cx="10503578" cy="4364696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87139" y="157735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Szakács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szaktechnikus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361391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Vezetőszakács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pozícióban 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végrehajttatja az általa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meghatározott 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feladatokat és ellenőrzi is azokat.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Előkészítő, elkészítő és befejező műveleteket felügyel, szükség esetén korrigáltat.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Árut rendel, árut vesz át, árut raktároz.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Betartja és betartatja a HACCP szabályzatot.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Irányítja és összehangolja a segédszemélyzet munkáját.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Lekerekített téglalap 3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38200" y="5852831"/>
            <a:ext cx="1880183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5" name="Lekerekített téglalap 4">
            <a:hlinkClick r:id="rId5" action="ppaction://hlinksldjump"/>
          </p:cNvPr>
          <p:cNvSpPr>
            <a:spLocks noChangeAspect="1"/>
          </p:cNvSpPr>
          <p:nvPr/>
        </p:nvSpPr>
        <p:spPr>
          <a:xfrm>
            <a:off x="9473617" y="5852831"/>
            <a:ext cx="1880183" cy="5400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3533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Kereskedő és webáruházi</a:t>
            </a:r>
            <a:b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technikus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894656" y="1546906"/>
            <a:ext cx="5687744" cy="442340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4000" dirty="0">
                <a:solidFill>
                  <a:schemeClr val="bg1"/>
                </a:solidFill>
                <a:latin typeface="Monotype Corsiva" panose="03010101010201010101" pitchFamily="66" charset="0"/>
              </a:rPr>
              <a:t>A kereskedő és webáruházi technikus feladata az áruforgalom tervezése, irányítása, lebonyolítása, kontrollálása, az áruk adás-vétele, amely magában foglalja a személyes és webáruházi értékesítést egyaránt.</a:t>
            </a:r>
          </a:p>
          <a:p>
            <a:pPr marL="0" indent="0">
              <a:buNone/>
            </a:pPr>
            <a:endParaRPr lang="hu-HU" dirty="0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0813800" y="5970315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96968"/>
            <a:ext cx="5679453" cy="2160963"/>
          </a:xfrm>
          <a:prstGeom prst="rect">
            <a:avLst/>
          </a:prstGeom>
        </p:spPr>
      </p:pic>
      <p:sp>
        <p:nvSpPr>
          <p:cNvPr id="7" name="Lekerekített téglalap 6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838200" y="5970315"/>
            <a:ext cx="1880177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474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36674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Kereskedő és webáruházi</a:t>
            </a:r>
            <a:b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technikus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5795887" y="1314694"/>
            <a:ext cx="5839265" cy="479068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ajánljuk?</a:t>
            </a:r>
          </a:p>
          <a:p>
            <a:pPr marL="0" indent="0">
              <a:buNone/>
            </a:pPr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Akik nyitottak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 gyakorlati tudás megszerzésére, szívesen használják az új IT technológiákat, digitális eszközöket, kíváncsiak a kereskedelemben zajló munkafolyamatok megismerésére és jó kapcsolatteremtő képességüket kihasználva szívesen tevékenykednek közösségekben.</a:t>
            </a:r>
          </a:p>
          <a:p>
            <a:endParaRPr lang="hu-HU" sz="32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Akciógomb: Vissza vagy Előző 3">
            <a:hlinkClick r:id="" action="ppaction://hlinkshowjump?jump=previousslide" highlightClick="1"/>
          </p:cNvPr>
          <p:cNvSpPr/>
          <p:nvPr/>
        </p:nvSpPr>
        <p:spPr>
          <a:xfrm>
            <a:off x="514643" y="6105377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5" name="Akciógomb: Vissza vagy Előző 4">
            <a:hlinkClick r:id="" action="ppaction://hlinkshowjump?jump=nextslide" highlightClick="1"/>
          </p:cNvPr>
          <p:cNvSpPr/>
          <p:nvPr/>
        </p:nvSpPr>
        <p:spPr>
          <a:xfrm rot="10800000">
            <a:off x="11095152" y="6105377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96968"/>
            <a:ext cx="5679453" cy="216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480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7000"/>
              </a:schemeClr>
            </a:gs>
            <a:gs pos="48000">
              <a:schemeClr val="accent2">
                <a:lumMod val="97000"/>
                <a:lumOff val="3000"/>
              </a:schemeClr>
            </a:gs>
            <a:gs pos="100000">
              <a:schemeClr val="accent2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Kép 5"/>
          <p:cNvPicPr>
            <a:picLocks noChangeAspect="1"/>
          </p:cNvPicPr>
          <p:nvPr/>
        </p:nvPicPr>
        <p:blipFill>
          <a:blip r:embed="rId2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Cutout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089414">
            <a:off x="1808454" y="1851911"/>
            <a:ext cx="8208601" cy="3123273"/>
          </a:xfrm>
          <a:prstGeom prst="rect">
            <a:avLst/>
          </a:prstGeom>
        </p:spPr>
      </p:pic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Kereskedő és webáruházi</a:t>
            </a:r>
            <a:b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</a:b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technikus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2880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hu-HU" sz="35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</a:t>
            </a:r>
            <a:r>
              <a:rPr lang="hu-HU" sz="35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</a:p>
          <a:p>
            <a:r>
              <a:rPr lang="hu-HU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szervezni és ellenőrizni a kereskedelmi egység szabályszerű működését,</a:t>
            </a:r>
          </a:p>
          <a:p>
            <a:r>
              <a:rPr lang="hu-HU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a vállalkozás nyereséges gazdálkodása érdekében gazdasági, jogi és marketing tevékenyéget végezni,</a:t>
            </a:r>
          </a:p>
          <a:p>
            <a:r>
              <a:rPr lang="hu-HU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az elektronikus kereskedelem különböző formáit elindítani és működtetni,</a:t>
            </a:r>
          </a:p>
          <a:p>
            <a:r>
              <a:rPr lang="hu-HU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az elektronikus beszállítói rendszerek informatikai megoldásait ismerni,</a:t>
            </a:r>
          </a:p>
          <a:p>
            <a:r>
              <a:rPr lang="hu-HU" sz="3500" dirty="0">
                <a:solidFill>
                  <a:schemeClr val="bg1"/>
                </a:solidFill>
                <a:latin typeface="Monotype Corsiva" panose="03010101010201010101" pitchFamily="66" charset="0"/>
              </a:rPr>
              <a:t>direkt marketinggel, áruforgalmi adminisztrációval és a kereskedelem aktuális trendjeivel foglalkozni</a:t>
            </a:r>
            <a:endParaRPr lang="hu-HU" sz="35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hu-HU" sz="3200" dirty="0" smtClean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marL="0" indent="0">
              <a:buNone/>
            </a:pP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Lekerekített téglalap 3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38200" y="5978769"/>
            <a:ext cx="1880183" cy="5400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Technikum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5" name="Lekerekített téglalap 4">
            <a:hlinkClick r:id="rId5" action="ppaction://hlinksldjump"/>
          </p:cNvPr>
          <p:cNvSpPr>
            <a:spLocks noChangeAspect="1"/>
          </p:cNvSpPr>
          <p:nvPr/>
        </p:nvSpPr>
        <p:spPr>
          <a:xfrm>
            <a:off x="9473617" y="5978769"/>
            <a:ext cx="1880183" cy="540000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1296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80760" y="365125"/>
            <a:ext cx="5273040" cy="1325563"/>
          </a:xfrm>
        </p:spPr>
        <p:txBody>
          <a:bodyPr>
            <a:normAutofit/>
          </a:bodyPr>
          <a:lstStyle/>
          <a:p>
            <a:pPr algn="ctr"/>
            <a:r>
              <a:rPr lang="hu-HU" sz="5400" b="1" spc="200" dirty="0">
                <a:solidFill>
                  <a:srgbClr val="FF0000"/>
                </a:solidFill>
                <a:latin typeface="Monotype Corsiva" panose="03010101010201010101" pitchFamily="66" charset="0"/>
              </a:rPr>
              <a:t>Szakképző </a:t>
            </a:r>
            <a:r>
              <a:rPr lang="hu-HU" sz="5400" b="1" spc="2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iskola</a:t>
            </a:r>
            <a:endParaRPr lang="hu-HU" sz="5400" b="1" spc="2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grpSp>
        <p:nvGrpSpPr>
          <p:cNvPr id="19" name="Csoportba foglalás 18"/>
          <p:cNvGrpSpPr/>
          <p:nvPr/>
        </p:nvGrpSpPr>
        <p:grpSpPr>
          <a:xfrm>
            <a:off x="2624328" y="0"/>
            <a:ext cx="1536192" cy="6858000"/>
            <a:chOff x="3502152" y="0"/>
            <a:chExt cx="1536192" cy="6858000"/>
          </a:xfrm>
        </p:grpSpPr>
        <p:grpSp>
          <p:nvGrpSpPr>
            <p:cNvPr id="25" name="Csoportba foglalás 24"/>
            <p:cNvGrpSpPr/>
            <p:nvPr/>
          </p:nvGrpSpPr>
          <p:grpSpPr>
            <a:xfrm>
              <a:off x="3502152" y="0"/>
              <a:ext cx="1536192" cy="6858000"/>
              <a:chOff x="3502152" y="0"/>
              <a:chExt cx="1536192" cy="6858000"/>
            </a:xfrm>
            <a:gradFill flip="none" rotWithShape="1">
              <a:gsLst>
                <a:gs pos="0">
                  <a:schemeClr val="accent2">
                    <a:lumMod val="75000"/>
                  </a:schemeClr>
                </a:gs>
                <a:gs pos="74000">
                  <a:schemeClr val="accent2">
                    <a:lumMod val="60000"/>
                    <a:lumOff val="40000"/>
                  </a:schemeClr>
                </a:gs>
                <a:gs pos="83000">
                  <a:schemeClr val="accent2">
                    <a:lumMod val="40000"/>
                    <a:lumOff val="60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  <a:lin ang="0" scaled="1"/>
              <a:tileRect/>
            </a:gradFill>
          </p:grpSpPr>
          <p:sp>
            <p:nvSpPr>
              <p:cNvPr id="12" name="Téglalap 11"/>
              <p:cNvSpPr/>
              <p:nvPr/>
            </p:nvSpPr>
            <p:spPr>
              <a:xfrm>
                <a:off x="3502152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3" name="Háromszög 12"/>
              <p:cNvSpPr/>
              <p:nvPr/>
            </p:nvSpPr>
            <p:spPr>
              <a:xfrm rot="5400000">
                <a:off x="4343400" y="5847779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2">
                  <a:shade val="50000"/>
                </a:schemeClr>
              </a:lnRef>
              <a:fillRef idx="1">
                <a:schemeClr val="accent2"/>
              </a:fillRef>
              <a:effectRef idx="0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3" name="Szövegdoboz 22">
              <a:hlinkClick r:id="rId2" action="ppaction://hlinksldjump"/>
            </p:cNvPr>
            <p:cNvSpPr txBox="1"/>
            <p:nvPr/>
          </p:nvSpPr>
          <p:spPr>
            <a:xfrm>
              <a:off x="4334256" y="5853797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>
                  <a:solidFill>
                    <a:schemeClr val="bg1"/>
                  </a:solidFill>
                  <a:latin typeface="Tw Cen MT" panose="020B0602020104020603" pitchFamily="34" charset="-18"/>
                </a:rPr>
                <a:t>4</a:t>
              </a:r>
            </a:p>
          </p:txBody>
        </p:sp>
      </p:grpSp>
      <p:grpSp>
        <p:nvGrpSpPr>
          <p:cNvPr id="18" name="Csoportba foglalás 17"/>
          <p:cNvGrpSpPr/>
          <p:nvPr/>
        </p:nvGrpSpPr>
        <p:grpSpPr>
          <a:xfrm>
            <a:off x="1755648" y="0"/>
            <a:ext cx="1527048" cy="6858000"/>
            <a:chOff x="2633472" y="0"/>
            <a:chExt cx="1527048" cy="6858000"/>
          </a:xfrm>
        </p:grpSpPr>
        <p:grpSp>
          <p:nvGrpSpPr>
            <p:cNvPr id="26" name="Csoportba foglalás 25"/>
            <p:cNvGrpSpPr/>
            <p:nvPr/>
          </p:nvGrpSpPr>
          <p:grpSpPr>
            <a:xfrm>
              <a:off x="2633472" y="0"/>
              <a:ext cx="1527048" cy="6858000"/>
              <a:chOff x="2633472" y="0"/>
              <a:chExt cx="1527048" cy="6858000"/>
            </a:xfrm>
            <a:gradFill>
              <a:gsLst>
                <a:gs pos="0">
                  <a:schemeClr val="accent5">
                    <a:lumMod val="75000"/>
                  </a:schemeClr>
                </a:gs>
                <a:gs pos="74000">
                  <a:schemeClr val="accent5">
                    <a:lumMod val="60000"/>
                    <a:lumOff val="40000"/>
                  </a:schemeClr>
                </a:gs>
                <a:gs pos="83000">
                  <a:schemeClr val="accent5">
                    <a:lumMod val="40000"/>
                    <a:lumOff val="60000"/>
                  </a:schemeClr>
                </a:gs>
                <a:gs pos="100000">
                  <a:schemeClr val="accent5">
                    <a:lumMod val="20000"/>
                    <a:lumOff val="80000"/>
                  </a:schemeClr>
                </a:gs>
              </a:gsLst>
              <a:lin ang="0" scaled="1"/>
            </a:gradFill>
          </p:grpSpPr>
          <p:sp>
            <p:nvSpPr>
              <p:cNvPr id="11" name="Téglalap 10"/>
              <p:cNvSpPr/>
              <p:nvPr/>
            </p:nvSpPr>
            <p:spPr>
              <a:xfrm>
                <a:off x="2633472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4" name="Háromszög 13"/>
              <p:cNvSpPr/>
              <p:nvPr/>
            </p:nvSpPr>
            <p:spPr>
              <a:xfrm rot="5400000">
                <a:off x="3465576" y="4669996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5">
                  <a:shade val="50000"/>
                </a:schemeClr>
              </a:lnRef>
              <a:fillRef idx="1">
                <a:schemeClr val="accent5"/>
              </a:fillRef>
              <a:effectRef idx="0">
                <a:schemeClr val="accent5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4" name="Szövegdoboz 23">
              <a:hlinkClick r:id="rId3" action="ppaction://hlinksldjump"/>
            </p:cNvPr>
            <p:cNvSpPr txBox="1"/>
            <p:nvPr/>
          </p:nvSpPr>
          <p:spPr>
            <a:xfrm>
              <a:off x="3465576" y="4676014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>
                  <a:solidFill>
                    <a:schemeClr val="bg1"/>
                  </a:solidFill>
                  <a:latin typeface="Tw Cen MT" panose="020B0602020104020603" pitchFamily="34" charset="-18"/>
                </a:rPr>
                <a:t>3</a:t>
              </a:r>
            </a:p>
          </p:txBody>
        </p:sp>
      </p:grpSp>
      <p:grpSp>
        <p:nvGrpSpPr>
          <p:cNvPr id="8" name="Csoportba foglalás 7"/>
          <p:cNvGrpSpPr/>
          <p:nvPr/>
        </p:nvGrpSpPr>
        <p:grpSpPr>
          <a:xfrm>
            <a:off x="877824" y="0"/>
            <a:ext cx="1536192" cy="6858000"/>
            <a:chOff x="1755648" y="0"/>
            <a:chExt cx="1536192" cy="6858000"/>
          </a:xfrm>
        </p:grpSpPr>
        <p:grpSp>
          <p:nvGrpSpPr>
            <p:cNvPr id="20" name="Csoportba foglalás 19"/>
            <p:cNvGrpSpPr/>
            <p:nvPr/>
          </p:nvGrpSpPr>
          <p:grpSpPr>
            <a:xfrm>
              <a:off x="1755648" y="0"/>
              <a:ext cx="1536192" cy="6858000"/>
              <a:chOff x="1755648" y="0"/>
              <a:chExt cx="1536192" cy="6858000"/>
            </a:xfrm>
            <a:solidFill>
              <a:srgbClr val="660066"/>
            </a:solidFill>
          </p:grpSpPr>
          <p:sp>
            <p:nvSpPr>
              <p:cNvPr id="10" name="Téglalap 9"/>
              <p:cNvSpPr/>
              <p:nvPr/>
            </p:nvSpPr>
            <p:spPr>
              <a:xfrm>
                <a:off x="1755648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5" name="Háromszög 14"/>
              <p:cNvSpPr/>
              <p:nvPr/>
            </p:nvSpPr>
            <p:spPr>
              <a:xfrm rot="5400000">
                <a:off x="2596896" y="3492214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7" name="Szövegdoboz 26">
              <a:hlinkClick r:id="rId4" action="ppaction://hlinksldjump"/>
            </p:cNvPr>
            <p:cNvSpPr txBox="1"/>
            <p:nvPr/>
          </p:nvSpPr>
          <p:spPr>
            <a:xfrm>
              <a:off x="2606040" y="3498231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>
                  <a:solidFill>
                    <a:schemeClr val="bg1"/>
                  </a:solidFill>
                  <a:latin typeface="Tw Cen MT" panose="020B0602020104020603" pitchFamily="34" charset="-18"/>
                </a:rPr>
                <a:t>2</a:t>
              </a:r>
            </a:p>
          </p:txBody>
        </p:sp>
      </p:grpSp>
      <p:grpSp>
        <p:nvGrpSpPr>
          <p:cNvPr id="7" name="Csoportba foglalás 6"/>
          <p:cNvGrpSpPr/>
          <p:nvPr/>
        </p:nvGrpSpPr>
        <p:grpSpPr>
          <a:xfrm>
            <a:off x="0" y="0"/>
            <a:ext cx="1536192" cy="6858000"/>
            <a:chOff x="877824" y="0"/>
            <a:chExt cx="1536192" cy="6858000"/>
          </a:xfrm>
        </p:grpSpPr>
        <p:grpSp>
          <p:nvGrpSpPr>
            <p:cNvPr id="21" name="Csoportba foglalás 20"/>
            <p:cNvGrpSpPr/>
            <p:nvPr/>
          </p:nvGrpSpPr>
          <p:grpSpPr>
            <a:xfrm>
              <a:off x="877824" y="0"/>
              <a:ext cx="1536192" cy="6858000"/>
              <a:chOff x="877824" y="0"/>
              <a:chExt cx="1536192" cy="6858000"/>
            </a:xfrm>
            <a:gradFill flip="none" rotWithShape="1">
              <a:gsLst>
                <a:gs pos="0">
                  <a:schemeClr val="accent6">
                    <a:lumMod val="75000"/>
                    <a:shade val="30000"/>
                    <a:satMod val="115000"/>
                  </a:schemeClr>
                </a:gs>
                <a:gs pos="50000">
                  <a:schemeClr val="accent6">
                    <a:lumMod val="75000"/>
                    <a:shade val="67500"/>
                    <a:satMod val="115000"/>
                  </a:schemeClr>
                </a:gs>
                <a:gs pos="100000">
                  <a:schemeClr val="accent6">
                    <a:lumMod val="75000"/>
                    <a:shade val="100000"/>
                    <a:satMod val="115000"/>
                  </a:schemeClr>
                </a:gs>
              </a:gsLst>
              <a:lin ang="0" scaled="1"/>
              <a:tileRect/>
            </a:gradFill>
          </p:grpSpPr>
          <p:sp>
            <p:nvSpPr>
              <p:cNvPr id="9" name="Téglalap 8"/>
              <p:cNvSpPr/>
              <p:nvPr/>
            </p:nvSpPr>
            <p:spPr>
              <a:xfrm>
                <a:off x="877824" y="0"/>
                <a:ext cx="877824" cy="68580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  <p:sp>
            <p:nvSpPr>
              <p:cNvPr id="16" name="Háromszög 15"/>
              <p:cNvSpPr/>
              <p:nvPr/>
            </p:nvSpPr>
            <p:spPr>
              <a:xfrm rot="5400000">
                <a:off x="1719072" y="2314432"/>
                <a:ext cx="731520" cy="658368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hu-HU"/>
              </a:p>
            </p:txBody>
          </p:sp>
        </p:grpSp>
        <p:sp>
          <p:nvSpPr>
            <p:cNvPr id="29" name="Szövegdoboz 28">
              <a:hlinkClick r:id="rId5" action="ppaction://hlinksldjump"/>
            </p:cNvPr>
            <p:cNvSpPr txBox="1"/>
            <p:nvPr/>
          </p:nvSpPr>
          <p:spPr>
            <a:xfrm>
              <a:off x="1691640" y="2320450"/>
              <a:ext cx="457200" cy="64633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hu-HU" sz="3600" b="1" dirty="0">
                  <a:solidFill>
                    <a:schemeClr val="bg1"/>
                  </a:solidFill>
                  <a:latin typeface="Tw Cen MT" panose="020B0602020104020603" pitchFamily="34" charset="-18"/>
                </a:rPr>
                <a:t>1</a:t>
              </a:r>
            </a:p>
          </p:txBody>
        </p:sp>
      </p:grpSp>
      <p:sp>
        <p:nvSpPr>
          <p:cNvPr id="5" name="Akciógomb: Egyéni 4">
            <a:hlinkClick r:id="rId6" action="ppaction://hlinksldjump" highlightClick="1"/>
          </p:cNvPr>
          <p:cNvSpPr/>
          <p:nvPr/>
        </p:nvSpPr>
        <p:spPr>
          <a:xfrm>
            <a:off x="9875521" y="6288258"/>
            <a:ext cx="1478280" cy="422031"/>
          </a:xfrm>
          <a:prstGeom prst="actionButtonBlank">
            <a:avLst/>
          </a:prstGeom>
          <a:solidFill>
            <a:schemeClr val="bg1">
              <a:lumMod val="65000"/>
            </a:schemeClr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dirty="0" smtClean="0">
                <a:solidFill>
                  <a:schemeClr val="tx1"/>
                </a:solidFill>
                <a:latin typeface="Comic Sans MS" panose="030F0702030302020204" pitchFamily="66" charset="0"/>
                <a:hlinkClick r:id="rId6" action="ppaction://hlinksldjump"/>
              </a:rPr>
              <a:t>Képzéseink</a:t>
            </a:r>
            <a:endParaRPr lang="hu-HU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33" name="Szövegdoboz 32"/>
          <p:cNvSpPr txBox="1"/>
          <p:nvPr/>
        </p:nvSpPr>
        <p:spPr>
          <a:xfrm>
            <a:off x="6198151" y="1812447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426E25"/>
                </a:solidFill>
                <a:latin typeface="Comic Sans MS" panose="030F0702030302020204" pitchFamily="66" charset="0"/>
              </a:rPr>
              <a:t>1.   Szakács</a:t>
            </a:r>
            <a:endParaRPr lang="hu-HU" sz="2400" dirty="0">
              <a:solidFill>
                <a:srgbClr val="426E25"/>
              </a:solidFill>
              <a:latin typeface="Comic Sans MS" panose="030F0702030302020204" pitchFamily="66" charset="0"/>
            </a:endParaRPr>
          </a:p>
        </p:txBody>
      </p:sp>
      <p:sp>
        <p:nvSpPr>
          <p:cNvPr id="34" name="Szövegdoboz 33"/>
          <p:cNvSpPr txBox="1"/>
          <p:nvPr/>
        </p:nvSpPr>
        <p:spPr>
          <a:xfrm>
            <a:off x="6198151" y="2855781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660066"/>
                </a:solidFill>
                <a:latin typeface="Comic Sans MS" panose="030F0702030302020204" pitchFamily="66" charset="0"/>
              </a:rPr>
              <a:t>2.   Pincér - Vendégtéri szakember</a:t>
            </a:r>
            <a:endParaRPr lang="hu-HU" sz="2400" dirty="0">
              <a:solidFill>
                <a:srgbClr val="66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35" name="Szövegdoboz 34"/>
          <p:cNvSpPr txBox="1"/>
          <p:nvPr/>
        </p:nvSpPr>
        <p:spPr>
          <a:xfrm>
            <a:off x="6198151" y="4268447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5E7FB9"/>
                </a:solidFill>
                <a:latin typeface="Comic Sans MS" panose="030F0702030302020204" pitchFamily="66" charset="0"/>
              </a:rPr>
              <a:t>3.   Cukrász</a:t>
            </a:r>
            <a:endParaRPr lang="hu-HU" sz="2400" dirty="0">
              <a:solidFill>
                <a:srgbClr val="5E7FB9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Szövegdoboz 35"/>
          <p:cNvSpPr txBox="1"/>
          <p:nvPr/>
        </p:nvSpPr>
        <p:spPr>
          <a:xfrm>
            <a:off x="6198151" y="5244924"/>
            <a:ext cx="5438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400" dirty="0" smtClean="0">
                <a:solidFill>
                  <a:srgbClr val="CC6722"/>
                </a:solidFill>
                <a:latin typeface="Comic Sans MS" panose="030F0702030302020204" pitchFamily="66" charset="0"/>
              </a:rPr>
              <a:t>4.  Kereskedelmi értékesítő</a:t>
            </a:r>
            <a:endParaRPr lang="hu-HU" sz="2400" dirty="0">
              <a:solidFill>
                <a:srgbClr val="CC6722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3555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48000">
              <a:srgbClr val="339933"/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11907"/>
            <a:ext cx="10515600" cy="1325563"/>
          </a:xfrm>
        </p:spPr>
        <p:txBody>
          <a:bodyPr/>
          <a:lstStyle/>
          <a:p>
            <a:pPr algn="ctr"/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Szakács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04655" y="1286176"/>
            <a:ext cx="5161344" cy="4644000"/>
          </a:xfrm>
        </p:spPr>
        <p:txBody>
          <a:bodyPr>
            <a:normAutofit/>
          </a:bodyPr>
          <a:lstStyle/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Fő tevékenysége a főzés.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Élelmiszerekből ételeket, fogásokat „varázsol” az asztalra.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Az ételek készítése során nem csak fűszerekre, ízesítőkre, hanem remek ízérzékére és kreativitására is szüksége van.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84621"/>
            <a:ext cx="5742930" cy="4645555"/>
          </a:xfrm>
          <a:prstGeom prst="rect">
            <a:avLst/>
          </a:prstGeom>
        </p:spPr>
      </p:pic>
      <p:sp>
        <p:nvSpPr>
          <p:cNvPr id="5" name="Akciógomb: Vissza vagy Előző 4">
            <a:hlinkClick r:id="" action="ppaction://hlinkshowjump?jump=previousslide" highlightClick="1"/>
          </p:cNvPr>
          <p:cNvSpPr/>
          <p:nvPr/>
        </p:nvSpPr>
        <p:spPr>
          <a:xfrm>
            <a:off x="669387" y="6153195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Akciógomb: Vissza vagy Előző 5">
            <a:hlinkClick r:id="" action="ppaction://hlinkshowjump?jump=nextslide" highlightClick="1"/>
          </p:cNvPr>
          <p:cNvSpPr/>
          <p:nvPr/>
        </p:nvSpPr>
        <p:spPr>
          <a:xfrm rot="10800000">
            <a:off x="10725999" y="6153195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21655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48000">
              <a:srgbClr val="339933"/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Szakács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440106" y="1342270"/>
            <a:ext cx="4913694" cy="46440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 ajánljuk?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Akik szeretnek főzni, alkotni.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Folyamatos fejlődésre és változatos munkára vágynak.</a:t>
            </a: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2820"/>
            <a:ext cx="5742930" cy="4645555"/>
          </a:xfrm>
          <a:prstGeom prst="rect">
            <a:avLst/>
          </a:prstGeom>
        </p:spPr>
      </p:pic>
      <p:sp>
        <p:nvSpPr>
          <p:cNvPr id="5" name="Akciógomb: Vissza vagy Előző 4">
            <a:hlinkClick r:id="" action="ppaction://hlinkshowjump?jump=previousslide" highlightClick="1"/>
          </p:cNvPr>
          <p:cNvSpPr/>
          <p:nvPr/>
        </p:nvSpPr>
        <p:spPr>
          <a:xfrm>
            <a:off x="568200" y="6132087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6" name="Akciógomb: Vissza vagy Előző 5">
            <a:hlinkClick r:id="" action="ppaction://hlinkshowjump?jump=nextslide" highlightClick="1"/>
          </p:cNvPr>
          <p:cNvSpPr/>
          <p:nvPr/>
        </p:nvSpPr>
        <p:spPr>
          <a:xfrm rot="10800000">
            <a:off x="10813800" y="6132087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67956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6600"/>
            </a:gs>
            <a:gs pos="48000">
              <a:srgbClr val="339933"/>
            </a:gs>
            <a:gs pos="100000">
              <a:schemeClr val="accent6">
                <a:lumMod val="60000"/>
                <a:lumOff val="40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Szakács</a:t>
            </a:r>
            <a:endParaRPr lang="hu-HU" dirty="0">
              <a:solidFill>
                <a:schemeClr val="bg1"/>
              </a:solidFill>
            </a:endParaRP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6192456" y="1325563"/>
            <a:ext cx="5161344" cy="483803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Vezetőszakács 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utasításait követve ételt készít, tálal, díszít.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Előkészítő, elkészítő és befejező műveleteket hajt végre.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Árut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rendel, árut vesz át, árut raktároz.</a:t>
            </a:r>
          </a:p>
          <a:p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Betartja és betartatja a HACCP szabályzatot.</a:t>
            </a:r>
          </a:p>
          <a:p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konyhatechnológiai eljárásokat tudatosan alkalmazza.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25563"/>
            <a:ext cx="5742930" cy="4645555"/>
          </a:xfrm>
          <a:prstGeom prst="rect">
            <a:avLst/>
          </a:prstGeom>
        </p:spPr>
      </p:pic>
      <p:sp>
        <p:nvSpPr>
          <p:cNvPr id="5" name="Lekerekített téglalap 4">
            <a:hlinkClick r:id="rId3" action="ppaction://hlinksldjump"/>
          </p:cNvPr>
          <p:cNvSpPr/>
          <p:nvPr/>
        </p:nvSpPr>
        <p:spPr>
          <a:xfrm>
            <a:off x="669387" y="6163594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6" name="Lekerekített téglalap 5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846889" y="6114453"/>
            <a:ext cx="2506911" cy="562037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6652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66"/>
            </a:gs>
            <a:gs pos="74000">
              <a:srgbClr val="CC00CC"/>
            </a:gs>
            <a:gs pos="83000">
              <a:srgbClr val="FF00FF"/>
            </a:gs>
            <a:gs pos="100000">
              <a:srgbClr val="FF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Pincér - Vendégtéri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szakember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1497"/>
          <a:stretch/>
        </p:blipFill>
        <p:spPr>
          <a:xfrm>
            <a:off x="838200" y="1924735"/>
            <a:ext cx="3101439" cy="4140000"/>
          </a:xfrm>
        </p:spPr>
      </p:pic>
      <p:sp>
        <p:nvSpPr>
          <p:cNvPr id="7" name="Szövegdoboz 6"/>
          <p:cNvSpPr txBox="1"/>
          <p:nvPr/>
        </p:nvSpPr>
        <p:spPr>
          <a:xfrm>
            <a:off x="4951828" y="1716285"/>
            <a:ext cx="6302326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3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vendéglátóegységben fogadja az érkező vendégeket.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3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Ételt és italt ajánl, majd felszolgálja a kiválasztott ételeket, italokat.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3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Folyamatosan figyel a vendégekre, kínál, utántölt, rendben tartja az asztalt.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34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Számlát készít és lebonyolítja a fizetést.</a:t>
            </a:r>
            <a:endParaRPr lang="hu-HU" sz="34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Akciógomb: Vissza vagy Előző 8">
            <a:hlinkClick r:id="" action="ppaction://hlinkshowjump?jump=nextslide" highlightClick="1"/>
          </p:cNvPr>
          <p:cNvSpPr/>
          <p:nvPr/>
        </p:nvSpPr>
        <p:spPr>
          <a:xfrm rot="10634986">
            <a:off x="10813800" y="6064735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10" name="Lekerekített téglalap 9">
            <a:hlinkClick r:id="rId3" action="ppaction://hlinksldjump"/>
          </p:cNvPr>
          <p:cNvSpPr/>
          <p:nvPr/>
        </p:nvSpPr>
        <p:spPr>
          <a:xfrm>
            <a:off x="754136" y="6175743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688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66"/>
            </a:gs>
            <a:gs pos="74000">
              <a:srgbClr val="CC00CC"/>
            </a:gs>
            <a:gs pos="83000">
              <a:srgbClr val="FF00FF"/>
            </a:gs>
            <a:gs pos="100000">
              <a:srgbClr val="FF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Pincér - Vendégtéri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szakember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1497"/>
          <a:stretch/>
        </p:blipFill>
        <p:spPr>
          <a:xfrm>
            <a:off x="838200" y="1924735"/>
            <a:ext cx="3101439" cy="4140000"/>
          </a:xfrm>
        </p:spPr>
      </p:pic>
      <p:sp>
        <p:nvSpPr>
          <p:cNvPr id="3" name="Szövegdoboz 2"/>
          <p:cNvSpPr txBox="1"/>
          <p:nvPr/>
        </p:nvSpPr>
        <p:spPr>
          <a:xfrm>
            <a:off x="4909625" y="2840573"/>
            <a:ext cx="644417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Akiket érdekel a vendéglátás területe,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a szervezés és a </a:t>
            </a:r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logisztika, valamint szeretnek </a:t>
            </a:r>
            <a:r>
              <a:rPr lang="hu-HU" sz="3600" dirty="0">
                <a:solidFill>
                  <a:schemeClr val="bg1"/>
                </a:solidFill>
                <a:latin typeface="Monotype Corsiva" panose="03010101010201010101" pitchFamily="66" charset="0"/>
              </a:rPr>
              <a:t>emberekkel foglalkozni.</a:t>
            </a:r>
          </a:p>
        </p:txBody>
      </p:sp>
      <p:sp>
        <p:nvSpPr>
          <p:cNvPr id="6" name="Akciógomb: Vissza vagy Előző 5">
            <a:hlinkClick r:id="" action="ppaction://hlinkshowjump?jump=previousslide" highlightClick="1"/>
          </p:cNvPr>
          <p:cNvSpPr/>
          <p:nvPr/>
        </p:nvSpPr>
        <p:spPr>
          <a:xfrm>
            <a:off x="846406" y="6064735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Akciógomb: Vissza vagy Előző 7">
            <a:hlinkClick r:id="" action="ppaction://hlinkshowjump?jump=nextslide" highlightClick="1"/>
          </p:cNvPr>
          <p:cNvSpPr/>
          <p:nvPr/>
        </p:nvSpPr>
        <p:spPr>
          <a:xfrm rot="10624126">
            <a:off x="10813800" y="6069008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85383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60066"/>
            </a:gs>
            <a:gs pos="74000">
              <a:srgbClr val="CC00CC"/>
            </a:gs>
            <a:gs pos="83000">
              <a:srgbClr val="FF00FF"/>
            </a:gs>
            <a:gs pos="100000">
              <a:srgbClr val="FF66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Pincér - Vendégtéri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szakember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71497"/>
          <a:stretch/>
        </p:blipFill>
        <p:spPr>
          <a:xfrm>
            <a:off x="838200" y="1924735"/>
            <a:ext cx="3101439" cy="4140000"/>
          </a:xfrm>
        </p:spPr>
      </p:pic>
      <p:sp>
        <p:nvSpPr>
          <p:cNvPr id="5" name="Szövegdoboz 4"/>
          <p:cNvSpPr txBox="1"/>
          <p:nvPr/>
        </p:nvSpPr>
        <p:spPr>
          <a:xfrm>
            <a:off x="4825219" y="1841242"/>
            <a:ext cx="687910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</a:t>
            </a:r>
            <a:r>
              <a:rPr lang="hu-HU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Figyelemmel 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kísérni az </a:t>
            </a:r>
            <a:r>
              <a:rPr lang="hu-HU" sz="3200" dirty="0">
                <a:solidFill>
                  <a:schemeClr val="bg1"/>
                </a:solidFill>
                <a:latin typeface="Monotype Corsiva" panose="03010101010201010101" pitchFamily="66" charset="0"/>
              </a:rPr>
              <a:t>árukészletet, </a:t>
            </a: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részt venni az áru átvételében, tárolásában és dokumentálásában.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Ételeket, italokat ajánlani.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Felvenni a rendelést.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Felszolgálni.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Számlát kiállítani, kezelni a pénztárgépet és az éttermi szoftvert.</a:t>
            </a: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Lekerekített téglalap 5">
            <a:hlinkClick r:id="rId3" action="ppaction://hlinksldjump"/>
          </p:cNvPr>
          <p:cNvSpPr/>
          <p:nvPr/>
        </p:nvSpPr>
        <p:spPr>
          <a:xfrm>
            <a:off x="838200" y="6201868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7" name="Lekerekített téglalap 6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846889" y="6064735"/>
            <a:ext cx="2506911" cy="562037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9821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7FB9"/>
            </a:gs>
            <a:gs pos="74000">
              <a:srgbClr val="7994C5"/>
            </a:gs>
            <a:gs pos="83000">
              <a:srgbClr val="94A9D0"/>
            </a:gs>
            <a:gs pos="100000">
              <a:srgbClr val="BCCAE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5997" y="0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Cukrász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03"/>
          <a:stretch/>
        </p:blipFill>
        <p:spPr>
          <a:xfrm>
            <a:off x="460896" y="1543780"/>
            <a:ext cx="5059285" cy="4176000"/>
          </a:xfrm>
        </p:spPr>
      </p:pic>
      <p:sp>
        <p:nvSpPr>
          <p:cNvPr id="5" name="Szövegdoboz 4"/>
          <p:cNvSpPr txBox="1"/>
          <p:nvPr/>
        </p:nvSpPr>
        <p:spPr>
          <a:xfrm>
            <a:off x="6443003" y="1749462"/>
            <a:ext cx="500809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Cukrászsüteményeket, fagylaltokat, bonbonokat és díszmunkát állít elő.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Ügyel az ízbéli változatosságra, az esztétikus megjelenítésre és a megrendelők igényeire.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Akciógomb: Tovább vagy Következő 6">
            <a:hlinkClick r:id="" action="ppaction://hlinkshowjump?jump=nextslide" highlightClick="1"/>
          </p:cNvPr>
          <p:cNvSpPr/>
          <p:nvPr/>
        </p:nvSpPr>
        <p:spPr>
          <a:xfrm>
            <a:off x="10911101" y="5937997"/>
            <a:ext cx="540000" cy="540000"/>
          </a:xfrm>
          <a:prstGeom prst="actionButtonForwardNex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8" name="Lekerekített téglalap 7">
            <a:hlinkClick r:id="rId3" action="ppaction://hlinksldjump"/>
          </p:cNvPr>
          <p:cNvSpPr/>
          <p:nvPr/>
        </p:nvSpPr>
        <p:spPr>
          <a:xfrm>
            <a:off x="460896" y="5965101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4896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7FB9"/>
            </a:gs>
            <a:gs pos="74000">
              <a:srgbClr val="7994C5"/>
            </a:gs>
            <a:gs pos="83000">
              <a:srgbClr val="94A9D0"/>
            </a:gs>
            <a:gs pos="100000">
              <a:srgbClr val="BCCAE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95997" y="0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Cukrász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03"/>
          <a:stretch/>
        </p:blipFill>
        <p:spPr>
          <a:xfrm>
            <a:off x="446829" y="1493740"/>
            <a:ext cx="5059285" cy="4176000"/>
          </a:xfrm>
        </p:spPr>
      </p:pic>
      <p:sp>
        <p:nvSpPr>
          <p:cNvPr id="3" name="Szövegdoboz 2"/>
          <p:cNvSpPr txBox="1"/>
          <p:nvPr/>
        </p:nvSpPr>
        <p:spPr>
          <a:xfrm>
            <a:off x="6194328" y="1873580"/>
            <a:ext cx="534572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</a:t>
            </a:r>
            <a:r>
              <a:rPr lang="hu-HU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 szakmát azoknak a fiataloknak ajánljuk, akik fejleszteni szeretnék a kézügyességüket, esztétikai érzéküket és kreativitásukat.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Akciógomb: Vissza vagy Előző 5">
            <a:hlinkClick r:id="" action="ppaction://hlinkshowjump?jump=previousslide" highlightClick="1"/>
          </p:cNvPr>
          <p:cNvSpPr/>
          <p:nvPr/>
        </p:nvSpPr>
        <p:spPr>
          <a:xfrm>
            <a:off x="446829" y="5952193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Akciógomb: Tovább vagy Következő 6">
            <a:hlinkClick r:id="" action="ppaction://hlinkshowjump?jump=nextslide" highlightClick="1"/>
          </p:cNvPr>
          <p:cNvSpPr/>
          <p:nvPr/>
        </p:nvSpPr>
        <p:spPr>
          <a:xfrm>
            <a:off x="10771597" y="5837916"/>
            <a:ext cx="540000" cy="540000"/>
          </a:xfrm>
          <a:prstGeom prst="actionButtonForwardNex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3979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E7FB9"/>
            </a:gs>
            <a:gs pos="74000">
              <a:srgbClr val="7994C5"/>
            </a:gs>
            <a:gs pos="83000">
              <a:srgbClr val="94A9D0"/>
            </a:gs>
            <a:gs pos="100000">
              <a:srgbClr val="BCCAE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0539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Cukrász</a:t>
            </a: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903"/>
          <a:stretch/>
        </p:blipFill>
        <p:spPr>
          <a:xfrm>
            <a:off x="460897" y="1564078"/>
            <a:ext cx="5059285" cy="4176000"/>
          </a:xfrm>
        </p:spPr>
      </p:pic>
      <p:sp>
        <p:nvSpPr>
          <p:cNvPr id="3" name="Szövegdoboz 2"/>
          <p:cNvSpPr txBox="1"/>
          <p:nvPr/>
        </p:nvSpPr>
        <p:spPr>
          <a:xfrm>
            <a:off x="5843437" y="1336102"/>
            <a:ext cx="5929463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Felvenni a rendelést.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Elkészíteni a tésztákat, töltelékeket, bevonatokat.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Kéziszerszámok segítségével a termékeket megadott méretűre alakítani, formázni, díszíteni.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Fagylaltokat főzni, fagyasztani.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Csokoládéból bonbonokat, díszeket készíteni.</a:t>
            </a:r>
          </a:p>
          <a:p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5" name="Lekerekített téglalap 4">
            <a:hlinkClick r:id="rId3" action="ppaction://hlinksldjump"/>
          </p:cNvPr>
          <p:cNvSpPr>
            <a:spLocks noChangeAspect="1"/>
          </p:cNvSpPr>
          <p:nvPr/>
        </p:nvSpPr>
        <p:spPr>
          <a:xfrm>
            <a:off x="8846889" y="6114453"/>
            <a:ext cx="2506911" cy="562037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6" name="Lekerekített téglalap 5">
            <a:hlinkClick r:id="rId4" action="ppaction://hlinksldjump"/>
          </p:cNvPr>
          <p:cNvSpPr/>
          <p:nvPr/>
        </p:nvSpPr>
        <p:spPr>
          <a:xfrm>
            <a:off x="460897" y="6114453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7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6722"/>
            </a:gs>
            <a:gs pos="74000">
              <a:srgbClr val="DE7C3A"/>
            </a:gs>
            <a:gs pos="83000">
              <a:srgbClr val="E1894D"/>
            </a:gs>
            <a:gs pos="100000">
              <a:srgbClr val="E59B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125974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Kereskedelmi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értékesítő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7"/>
          <a:stretch/>
        </p:blipFill>
        <p:spPr>
          <a:xfrm>
            <a:off x="838200" y="1451537"/>
            <a:ext cx="3107913" cy="4284000"/>
          </a:xfrm>
        </p:spPr>
      </p:pic>
      <p:sp>
        <p:nvSpPr>
          <p:cNvPr id="5" name="Szövegdoboz 4"/>
          <p:cNvSpPr txBox="1"/>
          <p:nvPr/>
        </p:nvSpPr>
        <p:spPr>
          <a:xfrm>
            <a:off x="5598942" y="1885377"/>
            <a:ext cx="5486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Korszerű eladástechnikák  alkalmazásával kiszolgálja és tájékoztatja a vásárlókat.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Tevékenysége kiterjed az áru beszerzésére, átvételére, készletkezelésre, állagmegóvásra.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Akciógomb: Tovább vagy Következő 7">
            <a:hlinkClick r:id="" action="ppaction://hlinkshowjump?jump=nextslide" highlightClick="1"/>
          </p:cNvPr>
          <p:cNvSpPr/>
          <p:nvPr/>
        </p:nvSpPr>
        <p:spPr>
          <a:xfrm>
            <a:off x="10813800" y="6064735"/>
            <a:ext cx="540000" cy="540000"/>
          </a:xfrm>
          <a:prstGeom prst="actionButtonForwardNex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9" name="Lekerekített téglalap 8">
            <a:hlinkClick r:id="rId3" action="ppaction://hlinksldjump"/>
          </p:cNvPr>
          <p:cNvSpPr/>
          <p:nvPr/>
        </p:nvSpPr>
        <p:spPr>
          <a:xfrm>
            <a:off x="676547" y="6078287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213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6722"/>
            </a:gs>
            <a:gs pos="74000">
              <a:srgbClr val="DE7C3A"/>
            </a:gs>
            <a:gs pos="83000">
              <a:srgbClr val="E1894D"/>
            </a:gs>
            <a:gs pos="100000">
              <a:srgbClr val="E59B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Kereskedelmi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értékesítő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7"/>
          <a:stretch/>
        </p:blipFill>
        <p:spPr>
          <a:xfrm>
            <a:off x="838200" y="1325563"/>
            <a:ext cx="3107913" cy="4284000"/>
          </a:xfrm>
        </p:spPr>
      </p:pic>
      <p:sp>
        <p:nvSpPr>
          <p:cNvPr id="5" name="Szövegdoboz 4"/>
          <p:cNvSpPr txBox="1"/>
          <p:nvPr/>
        </p:nvSpPr>
        <p:spPr>
          <a:xfrm>
            <a:off x="5486401" y="1482404"/>
            <a:ext cx="5486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6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Kinek ajánljuk</a:t>
            </a:r>
            <a:r>
              <a:rPr lang="hu-HU" sz="36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</a:p>
          <a:p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Aki szeret emberekkel foglalkozni, szereti a változatos kihívásokat, </a:t>
            </a:r>
            <a:r>
              <a:rPr lang="hu-HU" sz="3600" dirty="0" err="1" smtClean="0">
                <a:solidFill>
                  <a:schemeClr val="bg1"/>
                </a:solidFill>
                <a:latin typeface="Monotype Corsiva" panose="03010101010201010101" pitchFamily="66" charset="0"/>
              </a:rPr>
              <a:t>ösztönzi</a:t>
            </a:r>
            <a:r>
              <a:rPr lang="hu-HU" sz="36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 a kereskedelmi dinamizmus, fontos számára a hosszú távú karrierlehetőség.</a:t>
            </a:r>
            <a:endParaRPr lang="hu-HU" sz="36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Akciógomb: Vissza vagy Előző 5">
            <a:hlinkClick r:id="" action="ppaction://hlinkshowjump?jump=previousslide" highlightClick="1"/>
          </p:cNvPr>
          <p:cNvSpPr/>
          <p:nvPr/>
        </p:nvSpPr>
        <p:spPr>
          <a:xfrm>
            <a:off x="838200" y="5980329"/>
            <a:ext cx="540000" cy="540000"/>
          </a:xfrm>
          <a:prstGeom prst="actionButtonBackPrevious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7" name="Akciógomb: Tovább vagy Következő 6">
            <a:hlinkClick r:id="" action="ppaction://hlinkshowjump?jump=nextslide" highlightClick="1"/>
          </p:cNvPr>
          <p:cNvSpPr/>
          <p:nvPr/>
        </p:nvSpPr>
        <p:spPr>
          <a:xfrm>
            <a:off x="10813800" y="5980329"/>
            <a:ext cx="540000" cy="540000"/>
          </a:xfrm>
          <a:prstGeom prst="actionButtonForwardNex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940914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6722"/>
            </a:gs>
            <a:gs pos="74000">
              <a:srgbClr val="DE7C3A"/>
            </a:gs>
            <a:gs pos="83000">
              <a:srgbClr val="E1894D"/>
            </a:gs>
            <a:gs pos="100000">
              <a:srgbClr val="E59B6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hu-HU" dirty="0">
                <a:solidFill>
                  <a:schemeClr val="bg1"/>
                </a:solidFill>
                <a:latin typeface="Comic Sans MS" panose="030F0702030302020204" pitchFamily="66" charset="0"/>
              </a:rPr>
              <a:t>Kereskedelmi </a:t>
            </a:r>
            <a:r>
              <a:rPr lang="hu-HU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értékesítő</a:t>
            </a:r>
            <a:endParaRPr lang="hu-HU" dirty="0">
              <a:solidFill>
                <a:schemeClr val="bg1"/>
              </a:solidFill>
            </a:endParaRPr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397"/>
          <a:stretch/>
        </p:blipFill>
        <p:spPr>
          <a:xfrm>
            <a:off x="838200" y="1690688"/>
            <a:ext cx="3107913" cy="4284000"/>
          </a:xfrm>
        </p:spPr>
      </p:pic>
      <p:sp>
        <p:nvSpPr>
          <p:cNvPr id="5" name="Szövegdoboz 4"/>
          <p:cNvSpPr txBox="1"/>
          <p:nvPr/>
        </p:nvSpPr>
        <p:spPr>
          <a:xfrm>
            <a:off x="4802295" y="1570531"/>
            <a:ext cx="6836899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3200" b="1" dirty="0">
                <a:solidFill>
                  <a:schemeClr val="bg1"/>
                </a:solidFill>
                <a:latin typeface="Monotype Corsiva" panose="03010101010201010101" pitchFamily="66" charset="0"/>
              </a:rPr>
              <a:t>Mire leszel képes</a:t>
            </a:r>
            <a:r>
              <a:rPr lang="hu-HU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Felmérni a vásárló igényeit.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Szakmai tanácsokkal segíteni a vásárlót a döntésben.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Kezelni és ellenőrizni az árukészletet.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Feltölteni az eladóteret áruval.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Részt venni az árubeszerzés folyamatában.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Számlázni és kezelni a pénztárgépet.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hu-HU" sz="3200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Kezelni a vevői panaszokat.</a:t>
            </a:r>
            <a:endParaRPr lang="hu-HU" sz="3200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sp>
        <p:nvSpPr>
          <p:cNvPr id="6" name="Lekerekített téglalap 5">
            <a:hlinkClick r:id="rId3" action="ppaction://hlinksldjump"/>
          </p:cNvPr>
          <p:cNvSpPr/>
          <p:nvPr/>
        </p:nvSpPr>
        <p:spPr>
          <a:xfrm>
            <a:off x="838200" y="6201868"/>
            <a:ext cx="3269566" cy="512896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6">
                  <a:lumMod val="67000"/>
                </a:schemeClr>
              </a:gs>
              <a:gs pos="48000">
                <a:schemeClr val="accent6">
                  <a:lumMod val="97000"/>
                  <a:lumOff val="3000"/>
                </a:schemeClr>
              </a:gs>
              <a:gs pos="100000">
                <a:schemeClr val="accent6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Szakképző iskola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  <p:sp>
        <p:nvSpPr>
          <p:cNvPr id="7" name="Lekerekített téglalap 6">
            <a:hlinkClick r:id="rId4" action="ppaction://hlinksldjump"/>
          </p:cNvPr>
          <p:cNvSpPr>
            <a:spLocks noChangeAspect="1"/>
          </p:cNvSpPr>
          <p:nvPr/>
        </p:nvSpPr>
        <p:spPr>
          <a:xfrm>
            <a:off x="8973499" y="6056178"/>
            <a:ext cx="2506911" cy="562037"/>
          </a:xfrm>
          <a:prstGeom prst="roundRect">
            <a:avLst>
              <a:gd name="adj" fmla="val 50000"/>
            </a:avLst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u-HU" sz="2800" b="1" dirty="0" smtClean="0">
                <a:latin typeface="Monotype Corsiva" panose="03010101010201010101" pitchFamily="66" charset="0"/>
              </a:rPr>
              <a:t>Képzéseink</a:t>
            </a:r>
            <a:endParaRPr lang="hu-HU" sz="2800" b="1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529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838200" y="247738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hu-HU" sz="6000" b="1" spc="200" dirty="0" smtClean="0">
                <a:latin typeface="Monotype Corsiva" panose="03010101010201010101" pitchFamily="66" charset="0"/>
              </a:rPr>
              <a:t>Köszönjük a figyelmet!</a:t>
            </a:r>
            <a:endParaRPr lang="hu-HU" sz="6000" b="1" spc="200" dirty="0">
              <a:latin typeface="Monotype Corsiva" panose="03010101010201010101" pitchFamily="66" charset="0"/>
            </a:endParaRPr>
          </a:p>
        </p:txBody>
      </p:sp>
      <p:sp>
        <p:nvSpPr>
          <p:cNvPr id="3" name="Akciógomb: Kezdő dia 2">
            <a:hlinkClick r:id="" action="ppaction://hlinkshowjump?jump=firstslide" highlightClick="1"/>
          </p:cNvPr>
          <p:cNvSpPr/>
          <p:nvPr/>
        </p:nvSpPr>
        <p:spPr>
          <a:xfrm>
            <a:off x="666750" y="6096000"/>
            <a:ext cx="540000" cy="540000"/>
          </a:xfrm>
          <a:prstGeom prst="actionButtonHom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4" name="Akciógomb: Tovább vagy Következő 3">
            <a:hlinkClick r:id="" action="ppaction://hlinkshowjump?jump=endshow" highlightClick="1"/>
          </p:cNvPr>
          <p:cNvSpPr/>
          <p:nvPr/>
        </p:nvSpPr>
        <p:spPr>
          <a:xfrm>
            <a:off x="10813800" y="6096000"/>
            <a:ext cx="540000" cy="540000"/>
          </a:xfrm>
          <a:prstGeom prst="actionButtonForwardNext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61242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1613</TotalTime>
  <Words>1936</Words>
  <Application>Microsoft Office PowerPoint</Application>
  <PresentationFormat>Szélesvásznú</PresentationFormat>
  <Paragraphs>253</Paragraphs>
  <Slides>36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6</vt:i4>
      </vt:variant>
      <vt:variant>
        <vt:lpstr>Téma</vt:lpstr>
      </vt:variant>
      <vt:variant>
        <vt:i4>1</vt:i4>
      </vt:variant>
      <vt:variant>
        <vt:lpstr>Diacímek</vt:lpstr>
      </vt:variant>
      <vt:variant>
        <vt:i4>36</vt:i4>
      </vt:variant>
    </vt:vector>
  </HeadingPairs>
  <TitlesOfParts>
    <vt:vector size="43" baseType="lpstr">
      <vt:lpstr>Arial</vt:lpstr>
      <vt:lpstr>Calibri</vt:lpstr>
      <vt:lpstr>Calibri Light</vt:lpstr>
      <vt:lpstr>Comic Sans MS</vt:lpstr>
      <vt:lpstr>Monotype Corsiva</vt:lpstr>
      <vt:lpstr>Tw Cen MT</vt:lpstr>
      <vt:lpstr>Office-téma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Technikum</vt:lpstr>
      <vt:lpstr>Két tanítási nyelvű német-magyar Turisztikai technikus </vt:lpstr>
      <vt:lpstr>Két tanítási nyelvű német-magyar Turisztikai technikus </vt:lpstr>
      <vt:lpstr>Két tanítási nyelvű német-magyar Turisztikai technikus </vt:lpstr>
      <vt:lpstr>Két tanítási nyelvű angol-magyar Kereskedő és webáruházi technikus</vt:lpstr>
      <vt:lpstr>Két tanítási nyelvű angol-magyar Kereskedő és webáruházi technikus</vt:lpstr>
      <vt:lpstr>Két tanítási nyelvű angol-magyar Kereskedő és webáruházi technikus</vt:lpstr>
      <vt:lpstr>Vendégtéri szaktechnikus</vt:lpstr>
      <vt:lpstr>Vendégtéri szaktechnikus</vt:lpstr>
      <vt:lpstr>Vendégtéri szaktechnikus</vt:lpstr>
      <vt:lpstr>Szakács szaktechnikus</vt:lpstr>
      <vt:lpstr>Szakács szaktechnikus</vt:lpstr>
      <vt:lpstr>Szakács szaktechnikus</vt:lpstr>
      <vt:lpstr>Kereskedő és webáruházi technikus</vt:lpstr>
      <vt:lpstr>Kereskedő és webáruházi technikus</vt:lpstr>
      <vt:lpstr>Kereskedő és webáruházi technikus</vt:lpstr>
      <vt:lpstr>Szakképző iskola</vt:lpstr>
      <vt:lpstr>Szakács</vt:lpstr>
      <vt:lpstr>Szakács</vt:lpstr>
      <vt:lpstr>Szakács</vt:lpstr>
      <vt:lpstr>Pincér - Vendégtéri szakember</vt:lpstr>
      <vt:lpstr>Pincér - Vendégtéri szakember</vt:lpstr>
      <vt:lpstr>Pincér - Vendégtéri szakember</vt:lpstr>
      <vt:lpstr>Cukrász</vt:lpstr>
      <vt:lpstr>Cukrász</vt:lpstr>
      <vt:lpstr>Cukrász</vt:lpstr>
      <vt:lpstr>Kereskedelmi értékesítő</vt:lpstr>
      <vt:lpstr>Kereskedelmi értékesítő</vt:lpstr>
      <vt:lpstr>Kereskedelmi értékesítő</vt:lpstr>
      <vt:lpstr>Köszönjük a figyelmet!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PowerPoint-bemutató</dc:title>
  <dc:creator>Valéria Juhász</dc:creator>
  <cp:lastModifiedBy>Tanár</cp:lastModifiedBy>
  <cp:revision>92</cp:revision>
  <dcterms:created xsi:type="dcterms:W3CDTF">2020-09-27T14:48:21Z</dcterms:created>
  <dcterms:modified xsi:type="dcterms:W3CDTF">2020-10-10T12:40:03Z</dcterms:modified>
</cp:coreProperties>
</file>